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258" r:id="rId4"/>
    <p:sldId id="264" r:id="rId5"/>
    <p:sldId id="263" r:id="rId6"/>
    <p:sldId id="262" r:id="rId7"/>
    <p:sldId id="261" r:id="rId8"/>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71" d="100"/>
          <a:sy n="71" d="100"/>
        </p:scale>
        <p:origin x="618" y="6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en-US" smtClean="0"/>
              <a:t>Click to edit Master title style</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12/17/2017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12/17/2017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smtClean="0"/>
              <a:t>Click to edit Master title style</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12/17/2017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dirty="0"/>
              <a:pPr/>
              <a:t>‹#›</a:t>
            </a:fld>
            <a:endParaRPr lang="en-US" dirty="0"/>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en-US" smtClean="0"/>
              <a:t>Click to edit Master title style</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12/17/2017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smtClean="0"/>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12/17/2017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a:t>
            </a:fld>
            <a:endParaRPr lang="en-US" dirty="0"/>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en-US" smtClean="0"/>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12/17/2017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12/17/2017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12/17/2017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en-US" smtClean="0"/>
              <a:t>Click to edit Master title style</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12/17/2017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12/17/2017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B61BEF0D-F0BB-DE4B-95CE-6DB70DBA9567}" type="datetimeFigureOut">
              <a:rPr lang="en-US" dirty="0"/>
              <a:pPr/>
              <a:t>12/17/2017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0"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1" name="Slide Number Placeholder 5"/>
          <p:cNvSpPr>
            <a:spLocks noGrp="1"/>
          </p:cNvSpPr>
          <p:nvPr>
            <p:ph type="sldNum" sz="quarter" idx="12"/>
          </p:nvPr>
        </p:nvSpPr>
        <p:spPr>
          <a:xfrm>
            <a:off x="531812" y="787782"/>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12/17/2017</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12/17/2017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12/17/2017</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en-US" smtClean="0"/>
              <a:t>Click to edit Master title style</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12/17/2017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12/17/2017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786"/>
            <a:ext cx="2356674" cy="6854039"/>
            <a:chOff x="6627813" y="194833"/>
            <a:chExt cx="1952625" cy="5678918"/>
          </a:xfrm>
        </p:grpSpPr>
        <p:sp>
          <p:nvSpPr>
            <p:cNvPr id="11" name="Freeform 27"/>
            <p:cNvSpPr/>
            <p:nvPr/>
          </p:nvSpPr>
          <p:spPr bwMode="auto">
            <a:xfrm>
              <a:off x="6627813" y="194833"/>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dirty="0"/>
              <a:pPr/>
              <a:t>12/17/2017</a:t>
            </a:fld>
            <a:endParaRPr lang="en-US" dirty="0"/>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D57F1E4F-1CFF-5643-939E-217C01CDF565}"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60" r:id="rId10"/>
    <p:sldLayoutId id="2147483661" r:id="rId11"/>
    <p:sldLayoutId id="2147483662" r:id="rId12"/>
    <p:sldLayoutId id="2147483663" r:id="rId13"/>
    <p:sldLayoutId id="2147483664" r:id="rId14"/>
    <p:sldLayoutId id="2147483658" r:id="rId15"/>
    <p:sldLayoutId id="2147483659" r:id="rId16"/>
  </p:sldLayoutIdLst>
  <p:txStyles>
    <p:titleStyle>
      <a:lvl1pPr algn="l" defTabSz="457200" rtl="1" eaLnBrk="1" latinLnBrk="0" hangingPunct="1">
        <a:spcBef>
          <a:spcPct val="0"/>
        </a:spcBef>
        <a:buNone/>
        <a:defRPr sz="3600" kern="1200">
          <a:solidFill>
            <a:schemeClr val="tx1">
              <a:lumMod val="85000"/>
              <a:lumOff val="15000"/>
            </a:schemeClr>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p:titleStyle>
    <p:bodyStyle>
      <a:lvl1pPr marL="342900" indent="-342900" algn="r" defTabSz="457200" rtl="1"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r" defTabSz="457200" rtl="1"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r" defTabSz="457200" rtl="1"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r" defTabSz="457200" rtl="1" eaLnBrk="1" latinLnBrk="0" hangingPunct="1">
        <a:defRPr sz="1800" kern="1200">
          <a:solidFill>
            <a:schemeClr val="tx1"/>
          </a:solidFill>
          <a:latin typeface="+mn-lt"/>
          <a:ea typeface="+mn-ea"/>
          <a:cs typeface="+mn-cs"/>
        </a:defRPr>
      </a:lvl1pPr>
      <a:lvl2pPr marL="457200" algn="r" defTabSz="457200" rtl="1" eaLnBrk="1" latinLnBrk="0" hangingPunct="1">
        <a:defRPr sz="1800" kern="1200">
          <a:solidFill>
            <a:schemeClr val="tx1"/>
          </a:solidFill>
          <a:latin typeface="+mn-lt"/>
          <a:ea typeface="+mn-ea"/>
          <a:cs typeface="+mn-cs"/>
        </a:defRPr>
      </a:lvl2pPr>
      <a:lvl3pPr marL="914400" algn="r" defTabSz="457200" rtl="1" eaLnBrk="1" latinLnBrk="0" hangingPunct="1">
        <a:defRPr sz="1800" kern="1200">
          <a:solidFill>
            <a:schemeClr val="tx1"/>
          </a:solidFill>
          <a:latin typeface="+mn-lt"/>
          <a:ea typeface="+mn-ea"/>
          <a:cs typeface="+mn-cs"/>
        </a:defRPr>
      </a:lvl3pPr>
      <a:lvl4pPr marL="1371600" algn="r" defTabSz="457200" rtl="1" eaLnBrk="1" latinLnBrk="0" hangingPunct="1">
        <a:defRPr sz="1800" kern="1200">
          <a:solidFill>
            <a:schemeClr val="tx1"/>
          </a:solidFill>
          <a:latin typeface="+mn-lt"/>
          <a:ea typeface="+mn-ea"/>
          <a:cs typeface="+mn-cs"/>
        </a:defRPr>
      </a:lvl4pPr>
      <a:lvl5pPr marL="1828800" algn="r" defTabSz="457200" rtl="1" eaLnBrk="1" latinLnBrk="0" hangingPunct="1">
        <a:defRPr sz="1800" kern="1200">
          <a:solidFill>
            <a:schemeClr val="tx1"/>
          </a:solidFill>
          <a:latin typeface="+mn-lt"/>
          <a:ea typeface="+mn-ea"/>
          <a:cs typeface="+mn-cs"/>
        </a:defRPr>
      </a:lvl5pPr>
      <a:lvl6pPr marL="2286000" algn="r" defTabSz="457200" rtl="1" eaLnBrk="1" latinLnBrk="0" hangingPunct="1">
        <a:defRPr sz="1800" kern="1200">
          <a:solidFill>
            <a:schemeClr val="tx1"/>
          </a:solidFill>
          <a:latin typeface="+mn-lt"/>
          <a:ea typeface="+mn-ea"/>
          <a:cs typeface="+mn-cs"/>
        </a:defRPr>
      </a:lvl6pPr>
      <a:lvl7pPr marL="2743200" algn="r" defTabSz="457200" rtl="1" eaLnBrk="1" latinLnBrk="0" hangingPunct="1">
        <a:defRPr sz="1800" kern="1200">
          <a:solidFill>
            <a:schemeClr val="tx1"/>
          </a:solidFill>
          <a:latin typeface="+mn-lt"/>
          <a:ea typeface="+mn-ea"/>
          <a:cs typeface="+mn-cs"/>
        </a:defRPr>
      </a:lvl7pPr>
      <a:lvl8pPr marL="3200400" algn="r" defTabSz="457200" rtl="1" eaLnBrk="1" latinLnBrk="0" hangingPunct="1">
        <a:defRPr sz="1800" kern="1200">
          <a:solidFill>
            <a:schemeClr val="tx1"/>
          </a:solidFill>
          <a:latin typeface="+mn-lt"/>
          <a:ea typeface="+mn-ea"/>
          <a:cs typeface="+mn-cs"/>
        </a:defRPr>
      </a:lvl8pPr>
      <a:lvl9pPr marL="3657600" algn="r" defTabSz="4572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xml"/><Relationship Id="rId4" Type="http://schemas.openxmlformats.org/officeDocument/2006/relationships/image" Target="../media/image3.jpeg"/></Relationships>
</file>

<file path=ppt/slides/_rels/slide2.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604246" y="743226"/>
            <a:ext cx="7144871" cy="3591752"/>
          </a:xfrm>
          <a:prstGeom prst="rect">
            <a:avLst/>
          </a:prstGeom>
        </p:spPr>
        <p:txBody>
          <a:bodyPr wrap="square">
            <a:spAutoFit/>
          </a:bodyPr>
          <a:lstStyle/>
          <a:p>
            <a:pPr algn="ctr">
              <a:lnSpc>
                <a:spcPct val="115000"/>
              </a:lnSpc>
              <a:spcAft>
                <a:spcPts val="1000"/>
              </a:spcAft>
            </a:pPr>
            <a:r>
              <a:rPr lang="en-US" sz="4400" dirty="0">
                <a:gradFill>
                  <a:gsLst>
                    <a:gs pos="0">
                      <a:srgbClr val="203864"/>
                    </a:gs>
                    <a:gs pos="50000">
                      <a:srgbClr val="4472C4"/>
                    </a:gs>
                    <a:gs pos="100000">
                      <a:srgbClr val="8FAADC"/>
                    </a:gs>
                  </a:gsLst>
                  <a:lin ang="5400000" scaled="0"/>
                </a:gradFill>
                <a:effectLst>
                  <a:reflection blurRad="6350" stA="53000" endA="300" endPos="35500" dir="5400000" sy="-90000" algn="bl"/>
                </a:effectLst>
                <a:latin typeface="Calibri" panose="020F0502020204030204" pitchFamily="34" charset="0"/>
                <a:ea typeface="Calibri" panose="020F0502020204030204" pitchFamily="34" charset="0"/>
                <a:cs typeface="Arial" panose="020B0604020202020204" pitchFamily="34" charset="0"/>
              </a:rPr>
              <a:t>Structural Steel Design</a:t>
            </a:r>
            <a:endParaRPr lang="en-US" sz="4400" dirty="0">
              <a:latin typeface="Calibri" panose="020F0502020204030204" pitchFamily="34" charset="0"/>
              <a:ea typeface="Calibri" panose="020F0502020204030204" pitchFamily="34" charset="0"/>
              <a:cs typeface="Arial" panose="020B0604020202020204" pitchFamily="34" charset="0"/>
            </a:endParaRPr>
          </a:p>
          <a:p>
            <a:pPr algn="ctr">
              <a:lnSpc>
                <a:spcPct val="115000"/>
              </a:lnSpc>
              <a:spcAft>
                <a:spcPts val="1000"/>
              </a:spcAft>
            </a:pPr>
            <a:r>
              <a:rPr lang="en-US" sz="4400" dirty="0">
                <a:gradFill>
                  <a:gsLst>
                    <a:gs pos="0">
                      <a:srgbClr val="203864"/>
                    </a:gs>
                    <a:gs pos="50000">
                      <a:srgbClr val="4472C4"/>
                    </a:gs>
                    <a:gs pos="100000">
                      <a:srgbClr val="8FAADC"/>
                    </a:gs>
                  </a:gsLst>
                  <a:lin ang="5400000" scaled="0"/>
                </a:gradFill>
                <a:effectLst>
                  <a:reflection blurRad="6350" stA="53000" endA="300" endPos="35500" dir="5400000" sy="-90000" algn="bl"/>
                </a:effectLst>
                <a:latin typeface="Calibri" panose="020F0502020204030204" pitchFamily="34" charset="0"/>
                <a:ea typeface="Calibri" panose="020F0502020204030204" pitchFamily="34" charset="0"/>
                <a:cs typeface="Arial" panose="020B0604020202020204" pitchFamily="34" charset="0"/>
              </a:rPr>
              <a:t>Al Mansour University College</a:t>
            </a:r>
            <a:endParaRPr lang="en-US" sz="4400" dirty="0">
              <a:latin typeface="Calibri" panose="020F0502020204030204" pitchFamily="34" charset="0"/>
              <a:ea typeface="Calibri" panose="020F0502020204030204" pitchFamily="34" charset="0"/>
              <a:cs typeface="Arial" panose="020B0604020202020204" pitchFamily="34" charset="0"/>
            </a:endParaRPr>
          </a:p>
          <a:p>
            <a:pPr algn="ctr">
              <a:lnSpc>
                <a:spcPct val="115000"/>
              </a:lnSpc>
              <a:spcAft>
                <a:spcPts val="1000"/>
              </a:spcAft>
            </a:pPr>
            <a:r>
              <a:rPr lang="en-US" sz="4400" dirty="0">
                <a:gradFill>
                  <a:gsLst>
                    <a:gs pos="0">
                      <a:srgbClr val="203864"/>
                    </a:gs>
                    <a:gs pos="50000">
                      <a:srgbClr val="4472C4"/>
                    </a:gs>
                    <a:gs pos="100000">
                      <a:srgbClr val="8FAADC"/>
                    </a:gs>
                  </a:gsLst>
                  <a:lin ang="5400000" scaled="0"/>
                </a:gradFill>
                <a:effectLst>
                  <a:reflection blurRad="6350" stA="53000" endA="300" endPos="35500" dir="5400000" sy="-90000" algn="bl"/>
                </a:effectLst>
                <a:latin typeface="Calibri" panose="020F0502020204030204" pitchFamily="34" charset="0"/>
                <a:ea typeface="Calibri" panose="020F0502020204030204" pitchFamily="34" charset="0"/>
                <a:cs typeface="Arial" panose="020B0604020202020204" pitchFamily="34" charset="0"/>
              </a:rPr>
              <a:t>Civil Engineering Department</a:t>
            </a:r>
            <a:endParaRPr lang="en-US" sz="4400" dirty="0">
              <a:latin typeface="Calibri" panose="020F0502020204030204" pitchFamily="34" charset="0"/>
              <a:ea typeface="Calibri" panose="020F0502020204030204" pitchFamily="34" charset="0"/>
              <a:cs typeface="Arial" panose="020B0604020202020204" pitchFamily="34" charset="0"/>
            </a:endParaRPr>
          </a:p>
          <a:p>
            <a:pPr algn="ctr">
              <a:lnSpc>
                <a:spcPct val="115000"/>
              </a:lnSpc>
              <a:spcAft>
                <a:spcPts val="1000"/>
              </a:spcAft>
            </a:pPr>
            <a:r>
              <a:rPr lang="en-US" sz="4400" dirty="0">
                <a:gradFill>
                  <a:gsLst>
                    <a:gs pos="0">
                      <a:srgbClr val="203864"/>
                    </a:gs>
                    <a:gs pos="50000">
                      <a:srgbClr val="4472C4"/>
                    </a:gs>
                    <a:gs pos="100000">
                      <a:srgbClr val="8FAADC"/>
                    </a:gs>
                  </a:gsLst>
                  <a:lin ang="5400000" scaled="0"/>
                </a:gradFill>
                <a:effectLst>
                  <a:reflection blurRad="6350" stA="53000" endA="300" endPos="35500" dir="5400000" sy="-90000" algn="bl"/>
                </a:effectLst>
                <a:latin typeface="Calibri" panose="020F0502020204030204" pitchFamily="34" charset="0"/>
                <a:ea typeface="Calibri" panose="020F0502020204030204" pitchFamily="34" charset="0"/>
                <a:cs typeface="Arial" panose="020B0604020202020204" pitchFamily="34" charset="0"/>
              </a:rPr>
              <a:t>4</a:t>
            </a:r>
            <a:r>
              <a:rPr lang="en-US" sz="4400" baseline="30000" dirty="0">
                <a:gradFill>
                  <a:gsLst>
                    <a:gs pos="0">
                      <a:srgbClr val="203864"/>
                    </a:gs>
                    <a:gs pos="50000">
                      <a:srgbClr val="4472C4"/>
                    </a:gs>
                    <a:gs pos="100000">
                      <a:srgbClr val="8FAADC"/>
                    </a:gs>
                  </a:gsLst>
                  <a:lin ang="5400000" scaled="0"/>
                </a:gradFill>
                <a:effectLst>
                  <a:reflection blurRad="6350" stA="53000" endA="300" endPos="35500" dir="5400000" sy="-90000" algn="bl"/>
                </a:effectLst>
                <a:latin typeface="Calibri" panose="020F0502020204030204" pitchFamily="34" charset="0"/>
                <a:ea typeface="Calibri" panose="020F0502020204030204" pitchFamily="34" charset="0"/>
                <a:cs typeface="Arial" panose="020B0604020202020204" pitchFamily="34" charset="0"/>
              </a:rPr>
              <a:t>th</a:t>
            </a:r>
            <a:r>
              <a:rPr lang="en-US" sz="4400" dirty="0">
                <a:gradFill>
                  <a:gsLst>
                    <a:gs pos="0">
                      <a:srgbClr val="203864"/>
                    </a:gs>
                    <a:gs pos="50000">
                      <a:srgbClr val="4472C4"/>
                    </a:gs>
                    <a:gs pos="100000">
                      <a:srgbClr val="8FAADC"/>
                    </a:gs>
                  </a:gsLst>
                  <a:lin ang="5400000" scaled="0"/>
                </a:gradFill>
                <a:effectLst>
                  <a:reflection blurRad="6350" stA="53000" endA="300" endPos="35500" dir="5400000" sy="-90000" algn="bl"/>
                </a:effectLst>
                <a:latin typeface="Calibri" panose="020F0502020204030204" pitchFamily="34" charset="0"/>
                <a:ea typeface="Calibri" panose="020F0502020204030204" pitchFamily="34" charset="0"/>
                <a:cs typeface="Arial" panose="020B0604020202020204" pitchFamily="34" charset="0"/>
              </a:rPr>
              <a:t> year </a:t>
            </a:r>
            <a:endParaRPr lang="en-US" sz="4400" dirty="0" smtClean="0">
              <a:gradFill>
                <a:gsLst>
                  <a:gs pos="0">
                    <a:srgbClr val="203864"/>
                  </a:gs>
                  <a:gs pos="50000">
                    <a:srgbClr val="4472C4"/>
                  </a:gs>
                  <a:gs pos="100000">
                    <a:srgbClr val="8FAADC"/>
                  </a:gs>
                </a:gsLst>
                <a:lin ang="5400000" scaled="0"/>
              </a:gradFill>
              <a:effectLst>
                <a:reflection blurRad="6350" stA="53000" endA="300" endPos="35500" dir="5400000" sy="-90000" algn="bl"/>
              </a:effectLst>
              <a:latin typeface="Calibri" panose="020F0502020204030204" pitchFamily="34" charset="0"/>
              <a:ea typeface="Calibri" panose="020F0502020204030204" pitchFamily="34" charset="0"/>
              <a:cs typeface="Arial" panose="020B0604020202020204" pitchFamily="34" charset="0"/>
            </a:endParaRPr>
          </a:p>
        </p:txBody>
      </p:sp>
      <p:sp>
        <p:nvSpPr>
          <p:cNvPr id="5" name="Rectangle 4"/>
          <p:cNvSpPr/>
          <p:nvPr/>
        </p:nvSpPr>
        <p:spPr>
          <a:xfrm>
            <a:off x="8436163" y="5496112"/>
            <a:ext cx="2957605" cy="492122"/>
          </a:xfrm>
          <a:prstGeom prst="rect">
            <a:avLst/>
          </a:prstGeom>
        </p:spPr>
        <p:txBody>
          <a:bodyPr wrap="none">
            <a:spAutoFit/>
          </a:bodyPr>
          <a:lstStyle/>
          <a:p>
            <a:pPr algn="ctr">
              <a:lnSpc>
                <a:spcPct val="115000"/>
              </a:lnSpc>
              <a:spcAft>
                <a:spcPts val="1000"/>
              </a:spcAft>
            </a:pPr>
            <a:r>
              <a:rPr lang="en-US" sz="2400" dirty="0" smtClean="0">
                <a:gradFill>
                  <a:gsLst>
                    <a:gs pos="0">
                      <a:srgbClr val="203864"/>
                    </a:gs>
                    <a:gs pos="50000">
                      <a:srgbClr val="4472C4"/>
                    </a:gs>
                    <a:gs pos="100000">
                      <a:srgbClr val="8FAADC"/>
                    </a:gs>
                  </a:gsLst>
                  <a:lin ang="5400000" scaled="0"/>
                </a:gradFill>
                <a:effectLst>
                  <a:reflection blurRad="6350" stA="53000" endA="300" endPos="35500" dir="5400000" sy="-90000" algn="bl"/>
                </a:effectLst>
                <a:latin typeface="Calibri" panose="020F0502020204030204" pitchFamily="34" charset="0"/>
                <a:ea typeface="Calibri" panose="020F0502020204030204" pitchFamily="34" charset="0"/>
                <a:cs typeface="Arial" panose="020B0604020202020204" pitchFamily="34" charset="0"/>
              </a:rPr>
              <a:t>Asst. </a:t>
            </a:r>
            <a:r>
              <a:rPr lang="en-US" sz="2400" dirty="0">
                <a:gradFill>
                  <a:gsLst>
                    <a:gs pos="0">
                      <a:srgbClr val="203864"/>
                    </a:gs>
                    <a:gs pos="50000">
                      <a:srgbClr val="4472C4"/>
                    </a:gs>
                    <a:gs pos="100000">
                      <a:srgbClr val="8FAADC"/>
                    </a:gs>
                  </a:gsLst>
                  <a:lin ang="5400000" scaled="0"/>
                </a:gradFill>
                <a:effectLst>
                  <a:reflection blurRad="6350" stA="53000" endA="300" endPos="35500" dir="5400000" sy="-90000" algn="bl"/>
                </a:effectLst>
                <a:latin typeface="Calibri" panose="020F0502020204030204" pitchFamily="34" charset="0"/>
                <a:ea typeface="Calibri" panose="020F0502020204030204" pitchFamily="34" charset="0"/>
                <a:cs typeface="Arial" panose="020B0604020202020204" pitchFamily="34" charset="0"/>
              </a:rPr>
              <a:t>Lect. Haider Qais</a:t>
            </a:r>
            <a:endParaRPr lang="en-US" sz="1000" dirty="0">
              <a:latin typeface="Calibri" panose="020F0502020204030204" pitchFamily="34" charset="0"/>
              <a:ea typeface="Calibri" panose="020F0502020204030204" pitchFamily="34" charset="0"/>
              <a:cs typeface="Arial" panose="020B0604020202020204" pitchFamily="34" charset="0"/>
            </a:endParaRPr>
          </a:p>
        </p:txBody>
      </p:sp>
      <p:sp>
        <p:nvSpPr>
          <p:cNvPr id="6" name="Rectangle 5"/>
          <p:cNvSpPr/>
          <p:nvPr/>
        </p:nvSpPr>
        <p:spPr>
          <a:xfrm>
            <a:off x="569409" y="197971"/>
            <a:ext cx="1344407" cy="492122"/>
          </a:xfrm>
          <a:prstGeom prst="rect">
            <a:avLst/>
          </a:prstGeom>
        </p:spPr>
        <p:txBody>
          <a:bodyPr wrap="none">
            <a:spAutoFit/>
          </a:bodyPr>
          <a:lstStyle/>
          <a:p>
            <a:pPr algn="ctr">
              <a:lnSpc>
                <a:spcPct val="115000"/>
              </a:lnSpc>
              <a:spcAft>
                <a:spcPts val="1000"/>
              </a:spcAft>
            </a:pPr>
            <a:r>
              <a:rPr lang="en-US" sz="2400" b="1" u="sng" dirty="0">
                <a:gradFill>
                  <a:gsLst>
                    <a:gs pos="0">
                      <a:srgbClr val="203864"/>
                    </a:gs>
                    <a:gs pos="50000">
                      <a:srgbClr val="4472C4"/>
                    </a:gs>
                    <a:gs pos="100000">
                      <a:srgbClr val="8FAADC"/>
                    </a:gs>
                  </a:gsLst>
                  <a:lin ang="5400000" scaled="0"/>
                </a:gradFill>
                <a:effectLst>
                  <a:reflection blurRad="6350" stA="53000" endA="300" endPos="35500" dir="5400000" sy="-90000" algn="bl"/>
                </a:effectLst>
                <a:latin typeface="Calibri" panose="020F0502020204030204" pitchFamily="34" charset="0"/>
                <a:ea typeface="Calibri" panose="020F0502020204030204" pitchFamily="34" charset="0"/>
                <a:cs typeface="Arial" panose="020B0604020202020204" pitchFamily="34" charset="0"/>
              </a:rPr>
              <a:t>Lecture </a:t>
            </a:r>
            <a:r>
              <a:rPr lang="en-US" sz="2400" b="1" u="sng" dirty="0" smtClean="0">
                <a:gradFill>
                  <a:gsLst>
                    <a:gs pos="0">
                      <a:srgbClr val="203864"/>
                    </a:gs>
                    <a:gs pos="50000">
                      <a:srgbClr val="4472C4"/>
                    </a:gs>
                    <a:gs pos="100000">
                      <a:srgbClr val="8FAADC"/>
                    </a:gs>
                  </a:gsLst>
                  <a:lin ang="5400000" scaled="0"/>
                </a:gradFill>
                <a:effectLst>
                  <a:reflection blurRad="6350" stA="53000" endA="300" endPos="35500" dir="5400000" sy="-90000" algn="bl"/>
                </a:effectLst>
                <a:latin typeface="Calibri" panose="020F0502020204030204" pitchFamily="34" charset="0"/>
                <a:ea typeface="Calibri" panose="020F0502020204030204" pitchFamily="34" charset="0"/>
                <a:cs typeface="Arial" panose="020B0604020202020204" pitchFamily="34" charset="0"/>
              </a:rPr>
              <a:t>6</a:t>
            </a:r>
            <a:endParaRPr lang="en-US" sz="2400" b="1" u="sng" dirty="0">
              <a:gradFill>
                <a:gsLst>
                  <a:gs pos="0">
                    <a:srgbClr val="203864"/>
                  </a:gs>
                  <a:gs pos="50000">
                    <a:srgbClr val="4472C4"/>
                  </a:gs>
                  <a:gs pos="100000">
                    <a:srgbClr val="8FAADC"/>
                  </a:gs>
                </a:gsLst>
                <a:lin ang="5400000" scaled="0"/>
              </a:gradFill>
              <a:effectLst>
                <a:reflection blurRad="6350" stA="53000" endA="300" endPos="35500" dir="5400000" sy="-90000" algn="bl"/>
              </a:effectLst>
              <a:latin typeface="Calibri" panose="020F0502020204030204" pitchFamily="34" charset="0"/>
              <a:ea typeface="Calibri" panose="020F0502020204030204" pitchFamily="34" charset="0"/>
              <a:cs typeface="Arial" panose="020B0604020202020204" pitchFamily="34" charset="0"/>
            </a:endParaRPr>
          </a:p>
        </p:txBody>
      </p:sp>
      <p:pic>
        <p:nvPicPr>
          <p:cNvPr id="7" name="Picture 6" descr="نتيجة بحث الصور عن ‪steel structure design‬‏"/>
          <p:cNvPicPr/>
          <p:nvPr/>
        </p:nvPicPr>
        <p:blipFill>
          <a:blip r:embed="rId2">
            <a:extLst>
              <a:ext uri="{28A0092B-C50C-407E-A947-70E740481C1C}">
                <a14:useLocalDpi xmlns:a14="http://schemas.microsoft.com/office/drawing/2010/main" val="0"/>
              </a:ext>
            </a:extLst>
          </a:blip>
          <a:srcRect/>
          <a:stretch>
            <a:fillRect/>
          </a:stretch>
        </p:blipFill>
        <p:spPr bwMode="auto">
          <a:xfrm>
            <a:off x="230692" y="5303315"/>
            <a:ext cx="2021840" cy="1514475"/>
          </a:xfrm>
          <a:prstGeom prst="rect">
            <a:avLst/>
          </a:prstGeom>
          <a:noFill/>
          <a:ln>
            <a:noFill/>
          </a:ln>
        </p:spPr>
      </p:pic>
      <p:pic>
        <p:nvPicPr>
          <p:cNvPr id="8" name="Picture 7" descr="نتيجة بحث الصور عن ‪steel structure design‬‏"/>
          <p:cNvPicPr/>
          <p:nvPr/>
        </p:nvPicPr>
        <p:blipFill rotWithShape="1">
          <a:blip r:embed="rId3">
            <a:extLst>
              <a:ext uri="{28A0092B-C50C-407E-A947-70E740481C1C}">
                <a14:useLocalDpi xmlns:a14="http://schemas.microsoft.com/office/drawing/2010/main" val="0"/>
              </a:ext>
            </a:extLst>
          </a:blip>
          <a:srcRect l="5385" t="16495" r="-385" b="4639"/>
          <a:stretch/>
        </p:blipFill>
        <p:spPr bwMode="auto">
          <a:xfrm>
            <a:off x="4396778" y="5124077"/>
            <a:ext cx="2352675" cy="1457325"/>
          </a:xfrm>
          <a:prstGeom prst="rect">
            <a:avLst/>
          </a:prstGeom>
          <a:noFill/>
          <a:ln>
            <a:noFill/>
          </a:ln>
          <a:extLst>
            <a:ext uri="{53640926-AAD7-44D8-BBD7-CCE9431645EC}">
              <a14:shadowObscured xmlns:a14="http://schemas.microsoft.com/office/drawing/2010/main"/>
            </a:ext>
          </a:extLst>
        </p:spPr>
      </p:pic>
      <p:pic>
        <p:nvPicPr>
          <p:cNvPr id="9" name="Picture 8" descr="نتيجة بحث الصور عن ‪steel structure design‬‏"/>
          <p:cNvPicPr/>
          <p:nvPr/>
        </p:nvPicPr>
        <p:blipFill>
          <a:blip r:embed="rId4">
            <a:extLst>
              <a:ext uri="{28A0092B-C50C-407E-A947-70E740481C1C}">
                <a14:useLocalDpi xmlns:a14="http://schemas.microsoft.com/office/drawing/2010/main" val="0"/>
              </a:ext>
            </a:extLst>
          </a:blip>
          <a:srcRect/>
          <a:stretch>
            <a:fillRect/>
          </a:stretch>
        </p:blipFill>
        <p:spPr bwMode="auto">
          <a:xfrm>
            <a:off x="2488977" y="4308363"/>
            <a:ext cx="1666875" cy="1252855"/>
          </a:xfrm>
          <a:prstGeom prst="rect">
            <a:avLst/>
          </a:prstGeom>
          <a:noFill/>
          <a:ln>
            <a:noFill/>
          </a:ln>
        </p:spPr>
      </p:pic>
    </p:spTree>
    <p:extLst>
      <p:ext uri="{BB962C8B-B14F-4D97-AF65-F5344CB8AC3E}">
        <p14:creationId xmlns:p14="http://schemas.microsoft.com/office/powerpoint/2010/main" val="270108118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a:spLocks noChangeArrowheads="1"/>
          </p:cNvSpPr>
          <p:nvPr/>
        </p:nvSpPr>
        <p:spPr bwMode="auto">
          <a:xfrm>
            <a:off x="2323031" y="474127"/>
            <a:ext cx="9617956" cy="31700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en-US" altLang="ar-IQ" sz="2000" b="1" i="0" u="none" strike="noStrike" cap="none" normalizeH="0" baseline="0" dirty="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Effective net area:</a:t>
            </a:r>
            <a:endParaRPr kumimoji="0" lang="en-US" altLang="ar-IQ" sz="2000" b="0" i="0" u="none" strike="noStrike" cap="none" normalizeH="0" baseline="0" dirty="0" smtClean="0">
              <a:ln>
                <a:noFill/>
              </a:ln>
              <a:solidFill>
                <a:schemeClr val="tx1"/>
              </a:solidFill>
              <a:effectLst/>
            </a:endParaRPr>
          </a:p>
          <a:p>
            <a:pPr marL="0" marR="0" lvl="0" indent="0" algn="just" defTabSz="914400" rtl="0" eaLnBrk="0" fontAlgn="base" latinLnBrk="0" hangingPunct="0">
              <a:lnSpc>
                <a:spcPct val="100000"/>
              </a:lnSpc>
              <a:spcBef>
                <a:spcPct val="0"/>
              </a:spcBef>
              <a:spcAft>
                <a:spcPct val="0"/>
              </a:spcAft>
              <a:buClrTx/>
              <a:buSzTx/>
              <a:buFontTx/>
              <a:buChar char="•"/>
              <a:tabLst/>
            </a:pPr>
            <a:r>
              <a:rPr kumimoji="0" lang="en-US" altLang="ar-IQ" sz="2000" b="0" i="0" u="none" strike="noStrike" cap="none" normalizeH="0" baseline="0" dirty="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When a member other than a flat plate or bar is loaded in axial tension until failure occurs across its net section, its  actual tensile failure stress will probably be less that the tensile strength of the steel, unless all of the various elements which make up the section are connected so that stress is transferred uniformly across the section</a:t>
            </a:r>
          </a:p>
          <a:p>
            <a:pPr marL="0" marR="0" lvl="0" indent="0" algn="just" defTabSz="914400" rtl="0" eaLnBrk="0" fontAlgn="base" latinLnBrk="0" hangingPunct="0">
              <a:lnSpc>
                <a:spcPct val="100000"/>
              </a:lnSpc>
              <a:spcBef>
                <a:spcPct val="0"/>
              </a:spcBef>
              <a:spcAft>
                <a:spcPct val="0"/>
              </a:spcAft>
              <a:buClrTx/>
              <a:buSzTx/>
              <a:buFontTx/>
              <a:buChar char="•"/>
              <a:tabLst/>
            </a:pPr>
            <a:endParaRPr kumimoji="0" lang="en-US" altLang="ar-IQ" sz="2000" b="0" i="0" u="none" strike="noStrike" cap="none" normalizeH="0" baseline="0" dirty="0" smtClean="0">
              <a:ln>
                <a:noFill/>
              </a:ln>
              <a:solidFill>
                <a:schemeClr val="tx1"/>
              </a:solidFill>
              <a:effectLst/>
            </a:endParaRPr>
          </a:p>
          <a:p>
            <a:pPr marL="0" lvl="8" algn="just" defTabSz="914400">
              <a:buFontTx/>
              <a:buChar char="•"/>
            </a:pPr>
            <a:r>
              <a:rPr kumimoji="0" lang="en-US" altLang="ar-IQ" sz="2000" b="0" i="0" u="none" strike="noStrike" cap="none" normalizeH="0" baseline="0" dirty="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If the forces are not transferred uniformly across a member cross section, there will be a transition region of uneven stress running from the connection out into the member for some distance.  An angle section having connection to one leg only is an example of such a case</a:t>
            </a:r>
            <a:endParaRPr kumimoji="0" lang="en-US" altLang="ar-IQ" sz="2000" b="0" i="0" u="none" strike="noStrike" cap="none" normalizeH="0" baseline="0" dirty="0" smtClean="0">
              <a:ln>
                <a:noFill/>
              </a:ln>
              <a:solidFill>
                <a:schemeClr val="tx1"/>
              </a:solidFill>
              <a:effectLst/>
            </a:endParaRPr>
          </a:p>
          <a:p>
            <a:pPr marL="0" marR="0" lvl="0" indent="0" algn="just" defTabSz="914400" rtl="0" eaLnBrk="0" fontAlgn="base" latinLnBrk="0" hangingPunct="0">
              <a:lnSpc>
                <a:spcPct val="100000"/>
              </a:lnSpc>
              <a:spcBef>
                <a:spcPct val="0"/>
              </a:spcBef>
              <a:spcAft>
                <a:spcPct val="0"/>
              </a:spcAft>
              <a:buClrTx/>
              <a:buSzTx/>
              <a:buFontTx/>
              <a:buNone/>
              <a:tabLst/>
            </a:pPr>
            <a:endParaRPr kumimoji="0" lang="en-US" altLang="ar-IQ" sz="2000" b="0" i="0" u="none" strike="noStrike" cap="none" normalizeH="0" baseline="0" dirty="0" smtClean="0">
              <a:ln>
                <a:noFill/>
              </a:ln>
              <a:solidFill>
                <a:schemeClr val="tx1"/>
              </a:solidFill>
              <a:effectLst/>
            </a:endParaRPr>
          </a:p>
        </p:txBody>
      </p:sp>
      <p:pic>
        <p:nvPicPr>
          <p:cNvPr id="2049"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488014" y="4015116"/>
            <a:ext cx="5498899" cy="1498178"/>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p:cNvSpPr>
            <a:spLocks noChangeArrowheads="1"/>
          </p:cNvSpPr>
          <p:nvPr/>
        </p:nvSpPr>
        <p:spPr bwMode="auto">
          <a:xfrm>
            <a:off x="0" y="45720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ar-IQ"/>
          </a:p>
        </p:txBody>
      </p:sp>
    </p:spTree>
    <p:extLst>
      <p:ext uri="{BB962C8B-B14F-4D97-AF65-F5344CB8AC3E}">
        <p14:creationId xmlns:p14="http://schemas.microsoft.com/office/powerpoint/2010/main" val="217487472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23564" y="918057"/>
            <a:ext cx="8731624" cy="4179221"/>
          </a:xfrm>
          <a:prstGeom prst="rect">
            <a:avLst/>
          </a:prstGeom>
        </p:spPr>
        <p:txBody>
          <a:bodyPr wrap="square">
            <a:spAutoFit/>
          </a:bodyPr>
          <a:lstStyle/>
          <a:p>
            <a:pPr algn="just">
              <a:lnSpc>
                <a:spcPct val="115000"/>
              </a:lnSpc>
              <a:spcAft>
                <a:spcPts val="0"/>
              </a:spcAft>
            </a:pPr>
            <a:r>
              <a:rPr lang="en-US" dirty="0">
                <a:latin typeface="Times New Roman" panose="02020603050405020304" pitchFamily="18" charset="0"/>
                <a:ea typeface="Calibri" panose="020F0502020204030204" pitchFamily="34" charset="0"/>
                <a:cs typeface="Arial" panose="020B0604020202020204" pitchFamily="34" charset="0"/>
              </a:rPr>
              <a:t>To account for the non-uniformity, the effective net area of tension member shall be determined as follows:</a:t>
            </a:r>
            <a:endParaRPr lang="en-US" sz="1400" dirty="0">
              <a:latin typeface="Calibri" panose="020F0502020204030204" pitchFamily="34" charset="0"/>
              <a:ea typeface="Calibri" panose="020F0502020204030204" pitchFamily="34" charset="0"/>
              <a:cs typeface="Arial" panose="020B0604020202020204" pitchFamily="34" charset="0"/>
            </a:endParaRPr>
          </a:p>
          <a:p>
            <a:pPr marL="685800" algn="just">
              <a:lnSpc>
                <a:spcPct val="115000"/>
              </a:lnSpc>
              <a:spcAft>
                <a:spcPts val="0"/>
              </a:spcAft>
            </a:pPr>
            <a:r>
              <a:rPr lang="en-US" dirty="0">
                <a:latin typeface="Times New Roman" panose="02020603050405020304" pitchFamily="18" charset="0"/>
                <a:ea typeface="Calibri" panose="020F0502020204030204" pitchFamily="34" charset="0"/>
                <a:cs typeface="Arial" panose="020B0604020202020204" pitchFamily="34" charset="0"/>
              </a:rPr>
              <a:t>A</a:t>
            </a:r>
            <a:r>
              <a:rPr lang="en-US" baseline="-25000" dirty="0">
                <a:latin typeface="Times New Roman" panose="02020603050405020304" pitchFamily="18" charset="0"/>
                <a:ea typeface="Calibri" panose="020F0502020204030204" pitchFamily="34" charset="0"/>
                <a:cs typeface="Arial" panose="020B0604020202020204" pitchFamily="34" charset="0"/>
              </a:rPr>
              <a:t>e</a:t>
            </a:r>
            <a:r>
              <a:rPr lang="en-US" dirty="0">
                <a:latin typeface="Times New Roman" panose="02020603050405020304" pitchFamily="18" charset="0"/>
                <a:ea typeface="Calibri" panose="020F0502020204030204" pitchFamily="34" charset="0"/>
                <a:cs typeface="Arial" panose="020B0604020202020204" pitchFamily="34" charset="0"/>
              </a:rPr>
              <a:t> = A</a:t>
            </a:r>
            <a:r>
              <a:rPr lang="en-US" baseline="-25000" dirty="0">
                <a:latin typeface="Times New Roman" panose="02020603050405020304" pitchFamily="18" charset="0"/>
                <a:ea typeface="Calibri" panose="020F0502020204030204" pitchFamily="34" charset="0"/>
                <a:cs typeface="Arial" panose="020B0604020202020204" pitchFamily="34" charset="0"/>
              </a:rPr>
              <a:t>n</a:t>
            </a:r>
            <a:r>
              <a:rPr lang="en-US" dirty="0">
                <a:latin typeface="Times New Roman" panose="02020603050405020304" pitchFamily="18" charset="0"/>
                <a:ea typeface="Calibri" panose="020F0502020204030204" pitchFamily="34" charset="0"/>
                <a:cs typeface="Arial" panose="020B0604020202020204" pitchFamily="34" charset="0"/>
              </a:rPr>
              <a:t> U (AISC equation D3-1)</a:t>
            </a:r>
            <a:endParaRPr lang="en-US" sz="1400" dirty="0">
              <a:latin typeface="Calibri" panose="020F0502020204030204" pitchFamily="34" charset="0"/>
              <a:ea typeface="Calibri" panose="020F0502020204030204" pitchFamily="34" charset="0"/>
              <a:cs typeface="Arial" panose="020B0604020202020204" pitchFamily="34" charset="0"/>
            </a:endParaRPr>
          </a:p>
          <a:p>
            <a:pPr marL="337820">
              <a:lnSpc>
                <a:spcPts val="1260"/>
              </a:lnSpc>
              <a:spcAft>
                <a:spcPts val="0"/>
              </a:spcAft>
            </a:pPr>
            <a:r>
              <a:rPr lang="en-US" dirty="0">
                <a:latin typeface="Times New Roman" panose="02020603050405020304" pitchFamily="18" charset="0"/>
                <a:ea typeface="Calibri" panose="020F0502020204030204" pitchFamily="34" charset="0"/>
                <a:cs typeface="Arial" panose="020B0604020202020204" pitchFamily="34" charset="0"/>
              </a:rPr>
              <a:t> </a:t>
            </a:r>
            <a:endParaRPr lang="en-US" sz="1400" dirty="0">
              <a:latin typeface="Calibri" panose="020F0502020204030204" pitchFamily="34" charset="0"/>
              <a:ea typeface="Calibri" panose="020F0502020204030204" pitchFamily="34" charset="0"/>
              <a:cs typeface="Arial" panose="020B0604020202020204" pitchFamily="34" charset="0"/>
            </a:endParaRPr>
          </a:p>
          <a:p>
            <a:pPr marL="337820">
              <a:lnSpc>
                <a:spcPts val="1260"/>
              </a:lnSpc>
              <a:spcAft>
                <a:spcPts val="0"/>
              </a:spcAft>
            </a:pPr>
            <a:r>
              <a:rPr lang="en-US" dirty="0">
                <a:latin typeface="Times New Roman" panose="02020603050405020304" pitchFamily="18" charset="0"/>
                <a:ea typeface="Calibri" panose="020F0502020204030204" pitchFamily="34" charset="0"/>
                <a:cs typeface="Arial" panose="020B0604020202020204" pitchFamily="34" charset="0"/>
              </a:rPr>
              <a:t>U</a:t>
            </a:r>
            <a:r>
              <a:rPr lang="en-US" spc="-5" dirty="0">
                <a:latin typeface="Times New Roman" panose="02020603050405020304" pitchFamily="18" charset="0"/>
                <a:ea typeface="Calibri" panose="020F0502020204030204" pitchFamily="34" charset="0"/>
                <a:cs typeface="Arial" panose="020B0604020202020204" pitchFamily="34" charset="0"/>
              </a:rPr>
              <a:t> </a:t>
            </a:r>
            <a:r>
              <a:rPr lang="en-US" dirty="0">
                <a:latin typeface="Times New Roman" panose="02020603050405020304" pitchFamily="18" charset="0"/>
                <a:ea typeface="Calibri" panose="020F0502020204030204" pitchFamily="34" charset="0"/>
                <a:cs typeface="Arial" panose="020B0604020202020204" pitchFamily="34" charset="0"/>
              </a:rPr>
              <a:t>=</a:t>
            </a:r>
            <a:r>
              <a:rPr lang="en-US" spc="-5" dirty="0">
                <a:latin typeface="Times New Roman" panose="02020603050405020304" pitchFamily="18" charset="0"/>
                <a:ea typeface="Calibri" panose="020F0502020204030204" pitchFamily="34" charset="0"/>
                <a:cs typeface="Arial" panose="020B0604020202020204" pitchFamily="34" charset="0"/>
              </a:rPr>
              <a:t> </a:t>
            </a:r>
            <a:r>
              <a:rPr lang="en-US" spc="5" dirty="0">
                <a:latin typeface="Times New Roman" panose="02020603050405020304" pitchFamily="18" charset="0"/>
                <a:ea typeface="Calibri" panose="020F0502020204030204" pitchFamily="34" charset="0"/>
                <a:cs typeface="Arial" panose="020B0604020202020204" pitchFamily="34" charset="0"/>
              </a:rPr>
              <a:t>th</a:t>
            </a:r>
            <a:r>
              <a:rPr lang="en-US" dirty="0">
                <a:latin typeface="Times New Roman" panose="02020603050405020304" pitchFamily="18" charset="0"/>
                <a:ea typeface="Calibri" panose="020F0502020204030204" pitchFamily="34" charset="0"/>
                <a:cs typeface="Arial" panose="020B0604020202020204" pitchFamily="34" charset="0"/>
              </a:rPr>
              <a:t>e </a:t>
            </a:r>
            <a:r>
              <a:rPr lang="en-US" spc="-10" dirty="0">
                <a:latin typeface="Times New Roman" panose="02020603050405020304" pitchFamily="18" charset="0"/>
                <a:ea typeface="Calibri" panose="020F0502020204030204" pitchFamily="34" charset="0"/>
                <a:cs typeface="Arial" panose="020B0604020202020204" pitchFamily="34" charset="0"/>
              </a:rPr>
              <a:t>s</a:t>
            </a:r>
            <a:r>
              <a:rPr lang="en-US" spc="5" dirty="0">
                <a:latin typeface="Times New Roman" panose="02020603050405020304" pitchFamily="18" charset="0"/>
                <a:ea typeface="Calibri" panose="020F0502020204030204" pitchFamily="34" charset="0"/>
                <a:cs typeface="Arial" panose="020B0604020202020204" pitchFamily="34" charset="0"/>
              </a:rPr>
              <a:t>h</a:t>
            </a:r>
            <a:r>
              <a:rPr lang="en-US" spc="-10" dirty="0">
                <a:latin typeface="Times New Roman" panose="02020603050405020304" pitchFamily="18" charset="0"/>
                <a:ea typeface="Calibri" panose="020F0502020204030204" pitchFamily="34" charset="0"/>
                <a:cs typeface="Arial" panose="020B0604020202020204" pitchFamily="34" charset="0"/>
              </a:rPr>
              <a:t>e</a:t>
            </a:r>
            <a:r>
              <a:rPr lang="en-US" dirty="0">
                <a:latin typeface="Times New Roman" panose="02020603050405020304" pitchFamily="18" charset="0"/>
                <a:ea typeface="Calibri" panose="020F0502020204030204" pitchFamily="34" charset="0"/>
                <a:cs typeface="Arial" panose="020B0604020202020204" pitchFamily="34" charset="0"/>
              </a:rPr>
              <a:t>ar l</a:t>
            </a:r>
            <a:r>
              <a:rPr lang="en-US" spc="-5" dirty="0">
                <a:latin typeface="Times New Roman" panose="02020603050405020304" pitchFamily="18" charset="0"/>
                <a:ea typeface="Calibri" panose="020F0502020204030204" pitchFamily="34" charset="0"/>
                <a:cs typeface="Arial" panose="020B0604020202020204" pitchFamily="34" charset="0"/>
              </a:rPr>
              <a:t>e</a:t>
            </a:r>
            <a:r>
              <a:rPr lang="en-US" dirty="0">
                <a:latin typeface="Times New Roman" panose="02020603050405020304" pitchFamily="18" charset="0"/>
                <a:ea typeface="Calibri" panose="020F0502020204030204" pitchFamily="34" charset="0"/>
                <a:cs typeface="Arial" panose="020B0604020202020204" pitchFamily="34" charset="0"/>
              </a:rPr>
              <a:t>g</a:t>
            </a:r>
            <a:r>
              <a:rPr lang="en-US" spc="5" dirty="0">
                <a:latin typeface="Times New Roman" panose="02020603050405020304" pitchFamily="18" charset="0"/>
                <a:ea typeface="Calibri" panose="020F0502020204030204" pitchFamily="34" charset="0"/>
                <a:cs typeface="Arial" panose="020B0604020202020204" pitchFamily="34" charset="0"/>
              </a:rPr>
              <a:t> </a:t>
            </a:r>
            <a:r>
              <a:rPr lang="en-US" dirty="0">
                <a:latin typeface="Times New Roman" panose="02020603050405020304" pitchFamily="18" charset="0"/>
                <a:ea typeface="Calibri" panose="020F0502020204030204" pitchFamily="34" charset="0"/>
                <a:cs typeface="Arial" panose="020B0604020202020204" pitchFamily="34" charset="0"/>
              </a:rPr>
              <a:t>fa</a:t>
            </a:r>
            <a:r>
              <a:rPr lang="en-US" spc="-15" dirty="0">
                <a:latin typeface="Times New Roman" panose="02020603050405020304" pitchFamily="18" charset="0"/>
                <a:ea typeface="Calibri" panose="020F0502020204030204" pitchFamily="34" charset="0"/>
                <a:cs typeface="Arial" panose="020B0604020202020204" pitchFamily="34" charset="0"/>
              </a:rPr>
              <a:t>c</a:t>
            </a:r>
            <a:r>
              <a:rPr lang="en-US" spc="-5" dirty="0">
                <a:latin typeface="Times New Roman" panose="02020603050405020304" pitchFamily="18" charset="0"/>
                <a:ea typeface="Calibri" panose="020F0502020204030204" pitchFamily="34" charset="0"/>
                <a:cs typeface="Arial" panose="020B0604020202020204" pitchFamily="34" charset="0"/>
              </a:rPr>
              <a:t>t</a:t>
            </a:r>
            <a:r>
              <a:rPr lang="en-US" spc="5" dirty="0">
                <a:latin typeface="Times New Roman" panose="02020603050405020304" pitchFamily="18" charset="0"/>
                <a:ea typeface="Calibri" panose="020F0502020204030204" pitchFamily="34" charset="0"/>
                <a:cs typeface="Arial" panose="020B0604020202020204" pitchFamily="34" charset="0"/>
              </a:rPr>
              <a:t>o</a:t>
            </a:r>
            <a:r>
              <a:rPr lang="en-US" dirty="0">
                <a:latin typeface="Times New Roman" panose="02020603050405020304" pitchFamily="18" charset="0"/>
                <a:ea typeface="Calibri" panose="020F0502020204030204" pitchFamily="34" charset="0"/>
                <a:cs typeface="Arial" panose="020B0604020202020204" pitchFamily="34" charset="0"/>
              </a:rPr>
              <a:t>r,</a:t>
            </a:r>
            <a:r>
              <a:rPr lang="en-US" spc="-5" dirty="0">
                <a:latin typeface="Times New Roman" panose="02020603050405020304" pitchFamily="18" charset="0"/>
                <a:ea typeface="Calibri" panose="020F0502020204030204" pitchFamily="34" charset="0"/>
                <a:cs typeface="Arial" panose="020B0604020202020204" pitchFamily="34" charset="0"/>
              </a:rPr>
              <a:t> i</a:t>
            </a:r>
            <a:r>
              <a:rPr lang="en-US" dirty="0">
                <a:latin typeface="Times New Roman" panose="02020603050405020304" pitchFamily="18" charset="0"/>
                <a:ea typeface="Calibri" panose="020F0502020204030204" pitchFamily="34" charset="0"/>
                <a:cs typeface="Arial" panose="020B0604020202020204" pitchFamily="34" charset="0"/>
              </a:rPr>
              <a:t>s</a:t>
            </a:r>
            <a:r>
              <a:rPr lang="en-US" spc="5" dirty="0">
                <a:latin typeface="Times New Roman" panose="02020603050405020304" pitchFamily="18" charset="0"/>
                <a:ea typeface="Calibri" panose="020F0502020204030204" pitchFamily="34" charset="0"/>
                <a:cs typeface="Arial" panose="020B0604020202020204" pitchFamily="34" charset="0"/>
              </a:rPr>
              <a:t> </a:t>
            </a:r>
            <a:r>
              <a:rPr lang="en-US" dirty="0">
                <a:latin typeface="Times New Roman" panose="02020603050405020304" pitchFamily="18" charset="0"/>
                <a:ea typeface="Calibri" panose="020F0502020204030204" pitchFamily="34" charset="0"/>
                <a:cs typeface="Arial" panose="020B0604020202020204" pitchFamily="34" charset="0"/>
              </a:rPr>
              <a:t>d</a:t>
            </a:r>
            <a:r>
              <a:rPr lang="en-US" spc="-10" dirty="0">
                <a:latin typeface="Times New Roman" panose="02020603050405020304" pitchFamily="18" charset="0"/>
                <a:ea typeface="Calibri" panose="020F0502020204030204" pitchFamily="34" charset="0"/>
                <a:cs typeface="Arial" panose="020B0604020202020204" pitchFamily="34" charset="0"/>
              </a:rPr>
              <a:t>e</a:t>
            </a:r>
            <a:r>
              <a:rPr lang="en-US" spc="5" dirty="0">
                <a:latin typeface="Times New Roman" panose="02020603050405020304" pitchFamily="18" charset="0"/>
                <a:ea typeface="Calibri" panose="020F0502020204030204" pitchFamily="34" charset="0"/>
                <a:cs typeface="Arial" panose="020B0604020202020204" pitchFamily="34" charset="0"/>
              </a:rPr>
              <a:t>t</a:t>
            </a:r>
            <a:r>
              <a:rPr lang="en-US" dirty="0">
                <a:latin typeface="Times New Roman" panose="02020603050405020304" pitchFamily="18" charset="0"/>
                <a:ea typeface="Calibri" panose="020F0502020204030204" pitchFamily="34" charset="0"/>
                <a:cs typeface="Arial" panose="020B0604020202020204" pitchFamily="34" charset="0"/>
              </a:rPr>
              <a:t>er</a:t>
            </a:r>
            <a:r>
              <a:rPr lang="en-US" spc="-25" dirty="0">
                <a:latin typeface="Times New Roman" panose="02020603050405020304" pitchFamily="18" charset="0"/>
                <a:ea typeface="Calibri" panose="020F0502020204030204" pitchFamily="34" charset="0"/>
                <a:cs typeface="Arial" panose="020B0604020202020204" pitchFamily="34" charset="0"/>
              </a:rPr>
              <a:t>m</a:t>
            </a:r>
            <a:r>
              <a:rPr lang="en-US" spc="5" dirty="0">
                <a:latin typeface="Times New Roman" panose="02020603050405020304" pitchFamily="18" charset="0"/>
                <a:ea typeface="Calibri" panose="020F0502020204030204" pitchFamily="34" charset="0"/>
                <a:cs typeface="Arial" panose="020B0604020202020204" pitchFamily="34" charset="0"/>
              </a:rPr>
              <a:t>in</a:t>
            </a:r>
            <a:r>
              <a:rPr lang="en-US" spc="-10" dirty="0">
                <a:latin typeface="Times New Roman" panose="02020603050405020304" pitchFamily="18" charset="0"/>
                <a:ea typeface="Calibri" panose="020F0502020204030204" pitchFamily="34" charset="0"/>
                <a:cs typeface="Arial" panose="020B0604020202020204" pitchFamily="34" charset="0"/>
              </a:rPr>
              <a:t>e</a:t>
            </a:r>
            <a:r>
              <a:rPr lang="en-US" dirty="0">
                <a:latin typeface="Times New Roman" panose="02020603050405020304" pitchFamily="18" charset="0"/>
                <a:ea typeface="Calibri" panose="020F0502020204030204" pitchFamily="34" charset="0"/>
                <a:cs typeface="Arial" panose="020B0604020202020204" pitchFamily="34" charset="0"/>
              </a:rPr>
              <a:t>d</a:t>
            </a:r>
            <a:r>
              <a:rPr lang="en-US" spc="5" dirty="0">
                <a:latin typeface="Times New Roman" panose="02020603050405020304" pitchFamily="18" charset="0"/>
                <a:ea typeface="Calibri" panose="020F0502020204030204" pitchFamily="34" charset="0"/>
                <a:cs typeface="Arial" panose="020B0604020202020204" pitchFamily="34" charset="0"/>
              </a:rPr>
              <a:t> </a:t>
            </a:r>
            <a:r>
              <a:rPr lang="en-US" dirty="0">
                <a:latin typeface="Times New Roman" panose="02020603050405020304" pitchFamily="18" charset="0"/>
                <a:ea typeface="Calibri" panose="020F0502020204030204" pitchFamily="34" charset="0"/>
                <a:cs typeface="Arial" panose="020B0604020202020204" pitchFamily="34" charset="0"/>
              </a:rPr>
              <a:t>as</a:t>
            </a:r>
            <a:r>
              <a:rPr lang="en-US" spc="-10" dirty="0">
                <a:latin typeface="Times New Roman" panose="02020603050405020304" pitchFamily="18" charset="0"/>
                <a:ea typeface="Calibri" panose="020F0502020204030204" pitchFamily="34" charset="0"/>
                <a:cs typeface="Arial" panose="020B0604020202020204" pitchFamily="34" charset="0"/>
              </a:rPr>
              <a:t> </a:t>
            </a:r>
            <a:r>
              <a:rPr lang="en-US" spc="-5" dirty="0">
                <a:latin typeface="Times New Roman" panose="02020603050405020304" pitchFamily="18" charset="0"/>
                <a:ea typeface="Calibri" panose="020F0502020204030204" pitchFamily="34" charset="0"/>
                <a:cs typeface="Arial" panose="020B0604020202020204" pitchFamily="34" charset="0"/>
              </a:rPr>
              <a:t>s</a:t>
            </a:r>
            <a:r>
              <a:rPr lang="en-US" spc="5" dirty="0">
                <a:latin typeface="Times New Roman" panose="02020603050405020304" pitchFamily="18" charset="0"/>
                <a:ea typeface="Calibri" panose="020F0502020204030204" pitchFamily="34" charset="0"/>
                <a:cs typeface="Arial" panose="020B0604020202020204" pitchFamily="34" charset="0"/>
              </a:rPr>
              <a:t>ho</a:t>
            </a:r>
            <a:r>
              <a:rPr lang="en-US" spc="-20" dirty="0">
                <a:latin typeface="Times New Roman" panose="02020603050405020304" pitchFamily="18" charset="0"/>
                <a:ea typeface="Calibri" panose="020F0502020204030204" pitchFamily="34" charset="0"/>
                <a:cs typeface="Arial" panose="020B0604020202020204" pitchFamily="34" charset="0"/>
              </a:rPr>
              <a:t>w</a:t>
            </a:r>
            <a:r>
              <a:rPr lang="en-US" dirty="0">
                <a:latin typeface="Times New Roman" panose="02020603050405020304" pitchFamily="18" charset="0"/>
                <a:ea typeface="Calibri" panose="020F0502020204030204" pitchFamily="34" charset="0"/>
                <a:cs typeface="Arial" panose="020B0604020202020204" pitchFamily="34" charset="0"/>
              </a:rPr>
              <a:t>n</a:t>
            </a:r>
            <a:r>
              <a:rPr lang="en-US" spc="5" dirty="0">
                <a:latin typeface="Times New Roman" panose="02020603050405020304" pitchFamily="18" charset="0"/>
                <a:ea typeface="Calibri" panose="020F0502020204030204" pitchFamily="34" charset="0"/>
                <a:cs typeface="Arial" panose="020B0604020202020204" pitchFamily="34" charset="0"/>
              </a:rPr>
              <a:t> </a:t>
            </a:r>
            <a:r>
              <a:rPr lang="en-US" spc="-10" dirty="0">
                <a:latin typeface="Times New Roman" panose="02020603050405020304" pitchFamily="18" charset="0"/>
                <a:ea typeface="Calibri" panose="020F0502020204030204" pitchFamily="34" charset="0"/>
                <a:cs typeface="Arial" panose="020B0604020202020204" pitchFamily="34" charset="0"/>
              </a:rPr>
              <a:t>i</a:t>
            </a:r>
            <a:r>
              <a:rPr lang="en-US" dirty="0">
                <a:latin typeface="Times New Roman" panose="02020603050405020304" pitchFamily="18" charset="0"/>
                <a:ea typeface="Calibri" panose="020F0502020204030204" pitchFamily="34" charset="0"/>
                <a:cs typeface="Arial" panose="020B0604020202020204" pitchFamily="34" charset="0"/>
              </a:rPr>
              <a:t>n</a:t>
            </a:r>
            <a:r>
              <a:rPr lang="en-US" spc="5" dirty="0">
                <a:latin typeface="Times New Roman" panose="02020603050405020304" pitchFamily="18" charset="0"/>
                <a:ea typeface="Calibri" panose="020F0502020204030204" pitchFamily="34" charset="0"/>
                <a:cs typeface="Arial" panose="020B0604020202020204" pitchFamily="34" charset="0"/>
              </a:rPr>
              <a:t> </a:t>
            </a:r>
            <a:r>
              <a:rPr lang="en-US" dirty="0">
                <a:latin typeface="Times New Roman" panose="02020603050405020304" pitchFamily="18" charset="0"/>
                <a:ea typeface="Calibri" panose="020F0502020204030204" pitchFamily="34" charset="0"/>
                <a:cs typeface="Arial" panose="020B0604020202020204" pitchFamily="34" charset="0"/>
              </a:rPr>
              <a:t>t</a:t>
            </a:r>
            <a:r>
              <a:rPr lang="en-US" spc="-10" dirty="0">
                <a:latin typeface="Times New Roman" panose="02020603050405020304" pitchFamily="18" charset="0"/>
                <a:ea typeface="Calibri" panose="020F0502020204030204" pitchFamily="34" charset="0"/>
                <a:cs typeface="Arial" panose="020B0604020202020204" pitchFamily="34" charset="0"/>
              </a:rPr>
              <a:t>a</a:t>
            </a:r>
            <a:r>
              <a:rPr lang="en-US" spc="-5" dirty="0">
                <a:latin typeface="Times New Roman" panose="02020603050405020304" pitchFamily="18" charset="0"/>
                <a:ea typeface="Calibri" panose="020F0502020204030204" pitchFamily="34" charset="0"/>
                <a:cs typeface="Arial" panose="020B0604020202020204" pitchFamily="34" charset="0"/>
              </a:rPr>
              <a:t>b</a:t>
            </a:r>
            <a:r>
              <a:rPr lang="en-US" spc="5" dirty="0">
                <a:latin typeface="Times New Roman" panose="02020603050405020304" pitchFamily="18" charset="0"/>
                <a:ea typeface="Calibri" panose="020F0502020204030204" pitchFamily="34" charset="0"/>
                <a:cs typeface="Arial" panose="020B0604020202020204" pitchFamily="34" charset="0"/>
              </a:rPr>
              <a:t>l</a:t>
            </a:r>
            <a:r>
              <a:rPr lang="en-US" dirty="0">
                <a:latin typeface="Times New Roman" panose="02020603050405020304" pitchFamily="18" charset="0"/>
                <a:ea typeface="Calibri" panose="020F0502020204030204" pitchFamily="34" charset="0"/>
                <a:cs typeface="Arial" panose="020B0604020202020204" pitchFamily="34" charset="0"/>
              </a:rPr>
              <a:t>e </a:t>
            </a:r>
            <a:r>
              <a:rPr lang="en-US" spc="-10" dirty="0">
                <a:latin typeface="Times New Roman" panose="02020603050405020304" pitchFamily="18" charset="0"/>
                <a:ea typeface="Calibri" panose="020F0502020204030204" pitchFamily="34" charset="0"/>
                <a:cs typeface="Arial" panose="020B0604020202020204" pitchFamily="34" charset="0"/>
              </a:rPr>
              <a:t>D</a:t>
            </a:r>
            <a:r>
              <a:rPr lang="en-US" spc="5" dirty="0">
                <a:latin typeface="Times New Roman" panose="02020603050405020304" pitchFamily="18" charset="0"/>
                <a:ea typeface="Calibri" panose="020F0502020204030204" pitchFamily="34" charset="0"/>
                <a:cs typeface="Arial" panose="020B0604020202020204" pitchFamily="34" charset="0"/>
              </a:rPr>
              <a:t>3</a:t>
            </a:r>
            <a:r>
              <a:rPr lang="en-US" spc="-15" dirty="0">
                <a:latin typeface="Times New Roman" panose="02020603050405020304" pitchFamily="18" charset="0"/>
                <a:ea typeface="Calibri" panose="020F0502020204030204" pitchFamily="34" charset="0"/>
                <a:cs typeface="Arial" panose="020B0604020202020204" pitchFamily="34" charset="0"/>
              </a:rPr>
              <a:t>.</a:t>
            </a:r>
            <a:r>
              <a:rPr lang="en-US" dirty="0">
                <a:latin typeface="Times New Roman" panose="02020603050405020304" pitchFamily="18" charset="0"/>
                <a:ea typeface="Calibri" panose="020F0502020204030204" pitchFamily="34" charset="0"/>
                <a:cs typeface="Arial" panose="020B0604020202020204" pitchFamily="34" charset="0"/>
              </a:rPr>
              <a:t>1</a:t>
            </a:r>
            <a:endParaRPr lang="en-US" sz="1400" dirty="0">
              <a:latin typeface="Calibri" panose="020F0502020204030204" pitchFamily="34" charset="0"/>
              <a:ea typeface="Calibri" panose="020F0502020204030204" pitchFamily="34" charset="0"/>
              <a:cs typeface="Arial" panose="020B0604020202020204" pitchFamily="34" charset="0"/>
            </a:endParaRPr>
          </a:p>
          <a:p>
            <a:pPr marL="337820">
              <a:lnSpc>
                <a:spcPts val="1260"/>
              </a:lnSpc>
              <a:spcAft>
                <a:spcPts val="0"/>
              </a:spcAft>
            </a:pPr>
            <a:r>
              <a:rPr lang="en-US" dirty="0">
                <a:latin typeface="Times New Roman" panose="02020603050405020304" pitchFamily="18" charset="0"/>
                <a:ea typeface="Calibri" panose="020F0502020204030204" pitchFamily="34" charset="0"/>
                <a:cs typeface="Arial" panose="020B0604020202020204" pitchFamily="34" charset="0"/>
              </a:rPr>
              <a:t> </a:t>
            </a:r>
            <a:endParaRPr lang="en-US" sz="1400" dirty="0">
              <a:latin typeface="Calibri" panose="020F0502020204030204" pitchFamily="34" charset="0"/>
              <a:ea typeface="Calibri" panose="020F0502020204030204" pitchFamily="34" charset="0"/>
              <a:cs typeface="Arial" panose="020B0604020202020204" pitchFamily="34" charset="0"/>
            </a:endParaRPr>
          </a:p>
          <a:p>
            <a:pPr marL="342900" lvl="0" indent="-342900" algn="just">
              <a:lnSpc>
                <a:spcPct val="115000"/>
              </a:lnSpc>
              <a:spcAft>
                <a:spcPts val="0"/>
              </a:spcAft>
              <a:buFont typeface="+mj-lt"/>
              <a:buAutoNum type="arabicPeriod"/>
            </a:pPr>
            <a:r>
              <a:rPr lang="en-US" dirty="0">
                <a:latin typeface="Times New Roman" panose="02020603050405020304" pitchFamily="18" charset="0"/>
                <a:ea typeface="Calibri" panose="020F0502020204030204" pitchFamily="34" charset="0"/>
                <a:cs typeface="Arial" panose="020B0604020202020204" pitchFamily="34" charset="0"/>
              </a:rPr>
              <a:t>The above equation logically applies for both fastener connections having holes and for welded connections.</a:t>
            </a:r>
            <a:endParaRPr lang="en-US" sz="1400" dirty="0">
              <a:latin typeface="Calibri" panose="020F0502020204030204" pitchFamily="34" charset="0"/>
              <a:ea typeface="Calibri" panose="020F0502020204030204" pitchFamily="34" charset="0"/>
              <a:cs typeface="Arial" panose="020B0604020202020204" pitchFamily="34" charset="0"/>
            </a:endParaRPr>
          </a:p>
          <a:p>
            <a:pPr marL="342900" lvl="0" indent="-342900" algn="just">
              <a:lnSpc>
                <a:spcPct val="115000"/>
              </a:lnSpc>
              <a:spcAft>
                <a:spcPts val="0"/>
              </a:spcAft>
              <a:buFont typeface="+mj-lt"/>
              <a:buAutoNum type="arabicPeriod"/>
            </a:pPr>
            <a:r>
              <a:rPr lang="en-US" dirty="0">
                <a:latin typeface="Times New Roman" panose="02020603050405020304" pitchFamily="18" charset="0"/>
                <a:ea typeface="Calibri" panose="020F0502020204030204" pitchFamily="34" charset="0"/>
                <a:cs typeface="Arial" panose="020B0604020202020204" pitchFamily="34" charset="0"/>
              </a:rPr>
              <a:t>For welded connections, the net area equal the gross area since there are no hole</a:t>
            </a:r>
            <a:endParaRPr lang="en-US" sz="1400" dirty="0">
              <a:latin typeface="Calibri" panose="020F0502020204030204" pitchFamily="34" charset="0"/>
              <a:ea typeface="Calibri" panose="020F0502020204030204" pitchFamily="34" charset="0"/>
              <a:cs typeface="Arial" panose="020B0604020202020204" pitchFamily="34" charset="0"/>
            </a:endParaRPr>
          </a:p>
          <a:p>
            <a:pPr marL="342900" marR="45720" lvl="0" indent="-342900" algn="just">
              <a:lnSpc>
                <a:spcPct val="197000"/>
              </a:lnSpc>
              <a:spcBef>
                <a:spcPts val="260"/>
              </a:spcBef>
              <a:spcAft>
                <a:spcPts val="0"/>
              </a:spcAft>
              <a:buFont typeface="+mj-lt"/>
              <a:buAutoNum type="arabicPeriod"/>
              <a:tabLst>
                <a:tab pos="508000" algn="l"/>
              </a:tabLst>
            </a:pPr>
            <a:r>
              <a:rPr lang="en-US" spc="-15" dirty="0">
                <a:latin typeface="Times New Roman" panose="02020603050405020304" pitchFamily="18" charset="0"/>
                <a:ea typeface="Calibri" panose="020F0502020204030204" pitchFamily="34" charset="0"/>
                <a:cs typeface="Arial" panose="020B0604020202020204" pitchFamily="34" charset="0"/>
              </a:rPr>
              <a:t>W</a:t>
            </a:r>
            <a:r>
              <a:rPr lang="en-US" spc="5" dirty="0">
                <a:latin typeface="Times New Roman" panose="02020603050405020304" pitchFamily="18" charset="0"/>
                <a:ea typeface="Calibri" panose="020F0502020204030204" pitchFamily="34" charset="0"/>
                <a:cs typeface="Arial" panose="020B0604020202020204" pitchFamily="34" charset="0"/>
              </a:rPr>
              <a:t>h</a:t>
            </a:r>
            <a:r>
              <a:rPr lang="en-US" dirty="0">
                <a:latin typeface="Times New Roman" panose="02020603050405020304" pitchFamily="18" charset="0"/>
                <a:ea typeface="Calibri" panose="020F0502020204030204" pitchFamily="34" charset="0"/>
                <a:cs typeface="Arial" panose="020B0604020202020204" pitchFamily="34" charset="0"/>
              </a:rPr>
              <a:t>e</a:t>
            </a:r>
            <a:r>
              <a:rPr lang="en-US" spc="5" dirty="0">
                <a:latin typeface="Times New Roman" panose="02020603050405020304" pitchFamily="18" charset="0"/>
                <a:ea typeface="Calibri" panose="020F0502020204030204" pitchFamily="34" charset="0"/>
                <a:cs typeface="Arial" panose="020B0604020202020204" pitchFamily="34" charset="0"/>
              </a:rPr>
              <a:t>n</a:t>
            </a:r>
            <a:r>
              <a:rPr lang="en-US" dirty="0">
                <a:latin typeface="Times New Roman" panose="02020603050405020304" pitchFamily="18" charset="0"/>
                <a:ea typeface="Calibri" panose="020F0502020204030204" pitchFamily="34" charset="0"/>
                <a:cs typeface="Arial" panose="020B0604020202020204" pitchFamily="34" charset="0"/>
              </a:rPr>
              <a:t>e</a:t>
            </a:r>
            <a:r>
              <a:rPr lang="en-US" spc="-5" dirty="0">
                <a:latin typeface="Times New Roman" panose="02020603050405020304" pitchFamily="18" charset="0"/>
                <a:ea typeface="Calibri" panose="020F0502020204030204" pitchFamily="34" charset="0"/>
                <a:cs typeface="Arial" panose="020B0604020202020204" pitchFamily="34" charset="0"/>
              </a:rPr>
              <a:t>v</a:t>
            </a:r>
            <a:r>
              <a:rPr lang="en-US" dirty="0">
                <a:latin typeface="Times New Roman" panose="02020603050405020304" pitchFamily="18" charset="0"/>
                <a:ea typeface="Calibri" panose="020F0502020204030204" pitchFamily="34" charset="0"/>
                <a:cs typeface="Arial" panose="020B0604020202020204" pitchFamily="34" charset="0"/>
              </a:rPr>
              <a:t>er</a:t>
            </a:r>
            <a:r>
              <a:rPr lang="en-US" spc="295" dirty="0">
                <a:latin typeface="Times New Roman" panose="02020603050405020304" pitchFamily="18" charset="0"/>
                <a:ea typeface="Calibri" panose="020F0502020204030204" pitchFamily="34" charset="0"/>
                <a:cs typeface="Arial" panose="020B0604020202020204" pitchFamily="34" charset="0"/>
              </a:rPr>
              <a:t> </a:t>
            </a:r>
            <a:r>
              <a:rPr lang="en-US" spc="-5" dirty="0">
                <a:latin typeface="Times New Roman" panose="02020603050405020304" pitchFamily="18" charset="0"/>
                <a:ea typeface="Calibri" panose="020F0502020204030204" pitchFamily="34" charset="0"/>
                <a:cs typeface="Arial" panose="020B0604020202020204" pitchFamily="34" charset="0"/>
              </a:rPr>
              <a:t>t</a:t>
            </a:r>
            <a:r>
              <a:rPr lang="en-US" spc="5" dirty="0">
                <a:latin typeface="Times New Roman" panose="02020603050405020304" pitchFamily="18" charset="0"/>
                <a:ea typeface="Calibri" panose="020F0502020204030204" pitchFamily="34" charset="0"/>
                <a:cs typeface="Arial" panose="020B0604020202020204" pitchFamily="34" charset="0"/>
              </a:rPr>
              <a:t>h</a:t>
            </a:r>
            <a:r>
              <a:rPr lang="en-US" dirty="0">
                <a:latin typeface="Times New Roman" panose="02020603050405020304" pitchFamily="18" charset="0"/>
                <a:ea typeface="Calibri" panose="020F0502020204030204" pitchFamily="34" charset="0"/>
                <a:cs typeface="Arial" panose="020B0604020202020204" pitchFamily="34" charset="0"/>
              </a:rPr>
              <a:t>e</a:t>
            </a:r>
            <a:r>
              <a:rPr lang="en-US" spc="285" dirty="0">
                <a:latin typeface="Times New Roman" panose="02020603050405020304" pitchFamily="18" charset="0"/>
                <a:ea typeface="Calibri" panose="020F0502020204030204" pitchFamily="34" charset="0"/>
                <a:cs typeface="Arial" panose="020B0604020202020204" pitchFamily="34" charset="0"/>
              </a:rPr>
              <a:t> </a:t>
            </a:r>
            <a:r>
              <a:rPr lang="en-US" spc="5" dirty="0">
                <a:latin typeface="Times New Roman" panose="02020603050405020304" pitchFamily="18" charset="0"/>
                <a:ea typeface="Calibri" panose="020F0502020204030204" pitchFamily="34" charset="0"/>
                <a:cs typeface="Arial" panose="020B0604020202020204" pitchFamily="34" charset="0"/>
              </a:rPr>
              <a:t>t</a:t>
            </a:r>
            <a:r>
              <a:rPr lang="en-US" spc="-10" dirty="0">
                <a:latin typeface="Times New Roman" panose="02020603050405020304" pitchFamily="18" charset="0"/>
                <a:ea typeface="Calibri" panose="020F0502020204030204" pitchFamily="34" charset="0"/>
                <a:cs typeface="Arial" panose="020B0604020202020204" pitchFamily="34" charset="0"/>
              </a:rPr>
              <a:t>e</a:t>
            </a:r>
            <a:r>
              <a:rPr lang="en-US" spc="5" dirty="0">
                <a:latin typeface="Times New Roman" panose="02020603050405020304" pitchFamily="18" charset="0"/>
                <a:ea typeface="Calibri" panose="020F0502020204030204" pitchFamily="34" charset="0"/>
                <a:cs typeface="Arial" panose="020B0604020202020204" pitchFamily="34" charset="0"/>
              </a:rPr>
              <a:t>n</a:t>
            </a:r>
            <a:r>
              <a:rPr lang="en-US" spc="-5" dirty="0">
                <a:latin typeface="Times New Roman" panose="02020603050405020304" pitchFamily="18" charset="0"/>
                <a:ea typeface="Calibri" panose="020F0502020204030204" pitchFamily="34" charset="0"/>
                <a:cs typeface="Arial" panose="020B0604020202020204" pitchFamily="34" charset="0"/>
              </a:rPr>
              <a:t>s</a:t>
            </a:r>
            <a:r>
              <a:rPr lang="en-US" spc="5" dirty="0">
                <a:latin typeface="Times New Roman" panose="02020603050405020304" pitchFamily="18" charset="0"/>
                <a:ea typeface="Calibri" panose="020F0502020204030204" pitchFamily="34" charset="0"/>
                <a:cs typeface="Arial" panose="020B0604020202020204" pitchFamily="34" charset="0"/>
              </a:rPr>
              <a:t>i</a:t>
            </a:r>
            <a:r>
              <a:rPr lang="en-US" spc="-5" dirty="0">
                <a:latin typeface="Times New Roman" panose="02020603050405020304" pitchFamily="18" charset="0"/>
                <a:ea typeface="Calibri" panose="020F0502020204030204" pitchFamily="34" charset="0"/>
                <a:cs typeface="Arial" panose="020B0604020202020204" pitchFamily="34" charset="0"/>
              </a:rPr>
              <a:t>l</a:t>
            </a:r>
            <a:r>
              <a:rPr lang="en-US" dirty="0">
                <a:latin typeface="Times New Roman" panose="02020603050405020304" pitchFamily="18" charset="0"/>
                <a:ea typeface="Calibri" panose="020F0502020204030204" pitchFamily="34" charset="0"/>
                <a:cs typeface="Arial" panose="020B0604020202020204" pitchFamily="34" charset="0"/>
              </a:rPr>
              <a:t>e</a:t>
            </a:r>
            <a:r>
              <a:rPr lang="en-US" spc="295" dirty="0">
                <a:latin typeface="Times New Roman" panose="02020603050405020304" pitchFamily="18" charset="0"/>
                <a:ea typeface="Calibri" panose="020F0502020204030204" pitchFamily="34" charset="0"/>
                <a:cs typeface="Arial" panose="020B0604020202020204" pitchFamily="34" charset="0"/>
              </a:rPr>
              <a:t> </a:t>
            </a:r>
            <a:r>
              <a:rPr lang="en-US" spc="5" dirty="0">
                <a:latin typeface="Times New Roman" panose="02020603050405020304" pitchFamily="18" charset="0"/>
                <a:ea typeface="Calibri" panose="020F0502020204030204" pitchFamily="34" charset="0"/>
                <a:cs typeface="Arial" panose="020B0604020202020204" pitchFamily="34" charset="0"/>
              </a:rPr>
              <a:t>l</a:t>
            </a:r>
            <a:r>
              <a:rPr lang="en-US" spc="-5" dirty="0">
                <a:latin typeface="Times New Roman" panose="02020603050405020304" pitchFamily="18" charset="0"/>
                <a:ea typeface="Calibri" panose="020F0502020204030204" pitchFamily="34" charset="0"/>
                <a:cs typeface="Arial" panose="020B0604020202020204" pitchFamily="34" charset="0"/>
              </a:rPr>
              <a:t>o</a:t>
            </a:r>
            <a:r>
              <a:rPr lang="en-US" dirty="0">
                <a:latin typeface="Times New Roman" panose="02020603050405020304" pitchFamily="18" charset="0"/>
                <a:ea typeface="Calibri" panose="020F0502020204030204" pitchFamily="34" charset="0"/>
                <a:cs typeface="Arial" panose="020B0604020202020204" pitchFamily="34" charset="0"/>
              </a:rPr>
              <a:t>ad</a:t>
            </a:r>
            <a:r>
              <a:rPr lang="en-US" spc="290" dirty="0">
                <a:latin typeface="Times New Roman" panose="02020603050405020304" pitchFamily="18" charset="0"/>
                <a:ea typeface="Calibri" panose="020F0502020204030204" pitchFamily="34" charset="0"/>
                <a:cs typeface="Arial" panose="020B0604020202020204" pitchFamily="34" charset="0"/>
              </a:rPr>
              <a:t> </a:t>
            </a:r>
            <a:r>
              <a:rPr lang="en-US" spc="-5" dirty="0">
                <a:latin typeface="Times New Roman" panose="02020603050405020304" pitchFamily="18" charset="0"/>
                <a:ea typeface="Calibri" panose="020F0502020204030204" pitchFamily="34" charset="0"/>
                <a:cs typeface="Arial" panose="020B0604020202020204" pitchFamily="34" charset="0"/>
              </a:rPr>
              <a:t>i</a:t>
            </a:r>
            <a:r>
              <a:rPr lang="en-US" dirty="0">
                <a:latin typeface="Times New Roman" panose="02020603050405020304" pitchFamily="18" charset="0"/>
                <a:ea typeface="Calibri" panose="020F0502020204030204" pitchFamily="34" charset="0"/>
                <a:cs typeface="Arial" panose="020B0604020202020204" pitchFamily="34" charset="0"/>
              </a:rPr>
              <a:t>s</a:t>
            </a:r>
            <a:r>
              <a:rPr lang="en-US" spc="300" dirty="0">
                <a:latin typeface="Times New Roman" panose="02020603050405020304" pitchFamily="18" charset="0"/>
                <a:ea typeface="Calibri" panose="020F0502020204030204" pitchFamily="34" charset="0"/>
                <a:cs typeface="Arial" panose="020B0604020202020204" pitchFamily="34" charset="0"/>
              </a:rPr>
              <a:t> </a:t>
            </a:r>
            <a:r>
              <a:rPr lang="en-US" spc="5" dirty="0">
                <a:latin typeface="Times New Roman" panose="02020603050405020304" pitchFamily="18" charset="0"/>
                <a:ea typeface="Calibri" panose="020F0502020204030204" pitchFamily="34" charset="0"/>
                <a:cs typeface="Arial" panose="020B0604020202020204" pitchFamily="34" charset="0"/>
              </a:rPr>
              <a:t>t</a:t>
            </a:r>
            <a:r>
              <a:rPr lang="en-US" spc="-10" dirty="0">
                <a:latin typeface="Times New Roman" panose="02020603050405020304" pitchFamily="18" charset="0"/>
                <a:ea typeface="Calibri" panose="020F0502020204030204" pitchFamily="34" charset="0"/>
                <a:cs typeface="Arial" panose="020B0604020202020204" pitchFamily="34" charset="0"/>
              </a:rPr>
              <a:t>r</a:t>
            </a:r>
            <a:r>
              <a:rPr lang="en-US" dirty="0">
                <a:latin typeface="Times New Roman" panose="02020603050405020304" pitchFamily="18" charset="0"/>
                <a:ea typeface="Calibri" panose="020F0502020204030204" pitchFamily="34" charset="0"/>
                <a:cs typeface="Arial" panose="020B0604020202020204" pitchFamily="34" charset="0"/>
              </a:rPr>
              <a:t>a</a:t>
            </a:r>
            <a:r>
              <a:rPr lang="en-US" spc="-5" dirty="0">
                <a:latin typeface="Times New Roman" panose="02020603050405020304" pitchFamily="18" charset="0"/>
                <a:ea typeface="Calibri" panose="020F0502020204030204" pitchFamily="34" charset="0"/>
                <a:cs typeface="Arial" panose="020B0604020202020204" pitchFamily="34" charset="0"/>
              </a:rPr>
              <a:t>n</a:t>
            </a:r>
            <a:r>
              <a:rPr lang="en-US" spc="5" dirty="0">
                <a:latin typeface="Times New Roman" panose="02020603050405020304" pitchFamily="18" charset="0"/>
                <a:ea typeface="Calibri" panose="020F0502020204030204" pitchFamily="34" charset="0"/>
                <a:cs typeface="Arial" panose="020B0604020202020204" pitchFamily="34" charset="0"/>
              </a:rPr>
              <a:t>s</a:t>
            </a:r>
            <a:r>
              <a:rPr lang="en-US" spc="-25" dirty="0">
                <a:latin typeface="Times New Roman" panose="02020603050405020304" pitchFamily="18" charset="0"/>
                <a:ea typeface="Calibri" panose="020F0502020204030204" pitchFamily="34" charset="0"/>
                <a:cs typeface="Arial" panose="020B0604020202020204" pitchFamily="34" charset="0"/>
              </a:rPr>
              <a:t>m</a:t>
            </a:r>
            <a:r>
              <a:rPr lang="en-US" spc="5" dirty="0">
                <a:latin typeface="Times New Roman" panose="02020603050405020304" pitchFamily="18" charset="0"/>
                <a:ea typeface="Calibri" panose="020F0502020204030204" pitchFamily="34" charset="0"/>
                <a:cs typeface="Arial" panose="020B0604020202020204" pitchFamily="34" charset="0"/>
              </a:rPr>
              <a:t>itt</a:t>
            </a:r>
            <a:r>
              <a:rPr lang="en-US" spc="-10" dirty="0">
                <a:latin typeface="Times New Roman" panose="02020603050405020304" pitchFamily="18" charset="0"/>
                <a:ea typeface="Calibri" panose="020F0502020204030204" pitchFamily="34" charset="0"/>
                <a:cs typeface="Arial" panose="020B0604020202020204" pitchFamily="34" charset="0"/>
              </a:rPr>
              <a:t>e</a:t>
            </a:r>
            <a:r>
              <a:rPr lang="en-US" dirty="0">
                <a:latin typeface="Times New Roman" panose="02020603050405020304" pitchFamily="18" charset="0"/>
                <a:ea typeface="Calibri" panose="020F0502020204030204" pitchFamily="34" charset="0"/>
                <a:cs typeface="Arial" panose="020B0604020202020204" pitchFamily="34" charset="0"/>
              </a:rPr>
              <a:t>d</a:t>
            </a:r>
            <a:r>
              <a:rPr lang="en-US" spc="290" dirty="0">
                <a:latin typeface="Times New Roman" panose="02020603050405020304" pitchFamily="18" charset="0"/>
                <a:ea typeface="Calibri" panose="020F0502020204030204" pitchFamily="34" charset="0"/>
                <a:cs typeface="Arial" panose="020B0604020202020204" pitchFamily="34" charset="0"/>
              </a:rPr>
              <a:t> </a:t>
            </a:r>
            <a:r>
              <a:rPr lang="en-US" spc="5" dirty="0">
                <a:latin typeface="Times New Roman" panose="02020603050405020304" pitchFamily="18" charset="0"/>
                <a:ea typeface="Calibri" panose="020F0502020204030204" pitchFamily="34" charset="0"/>
                <a:cs typeface="Arial" panose="020B0604020202020204" pitchFamily="34" charset="0"/>
              </a:rPr>
              <a:t>b</a:t>
            </a:r>
            <a:r>
              <a:rPr lang="en-US" dirty="0">
                <a:latin typeface="Times New Roman" panose="02020603050405020304" pitchFamily="18" charset="0"/>
                <a:ea typeface="Calibri" panose="020F0502020204030204" pitchFamily="34" charset="0"/>
                <a:cs typeface="Arial" panose="020B0604020202020204" pitchFamily="34" charset="0"/>
              </a:rPr>
              <a:t>y</a:t>
            </a:r>
            <a:r>
              <a:rPr lang="en-US" spc="280" dirty="0">
                <a:latin typeface="Times New Roman" panose="02020603050405020304" pitchFamily="18" charset="0"/>
                <a:ea typeface="Calibri" panose="020F0502020204030204" pitchFamily="34" charset="0"/>
                <a:cs typeface="Arial" panose="020B0604020202020204" pitchFamily="34" charset="0"/>
              </a:rPr>
              <a:t> </a:t>
            </a:r>
            <a:r>
              <a:rPr lang="en-US" spc="5" dirty="0">
                <a:latin typeface="Times New Roman" panose="02020603050405020304" pitchFamily="18" charset="0"/>
                <a:ea typeface="Calibri" panose="020F0502020204030204" pitchFamily="34" charset="0"/>
                <a:cs typeface="Arial" panose="020B0604020202020204" pitchFamily="34" charset="0"/>
              </a:rPr>
              <a:t>bo</a:t>
            </a:r>
            <a:r>
              <a:rPr lang="en-US" spc="-5" dirty="0">
                <a:latin typeface="Times New Roman" panose="02020603050405020304" pitchFamily="18" charset="0"/>
                <a:ea typeface="Calibri" panose="020F0502020204030204" pitchFamily="34" charset="0"/>
                <a:cs typeface="Arial" panose="020B0604020202020204" pitchFamily="34" charset="0"/>
              </a:rPr>
              <a:t>l</a:t>
            </a:r>
            <a:r>
              <a:rPr lang="en-US" spc="5" dirty="0">
                <a:latin typeface="Times New Roman" panose="02020603050405020304" pitchFamily="18" charset="0"/>
                <a:ea typeface="Calibri" panose="020F0502020204030204" pitchFamily="34" charset="0"/>
                <a:cs typeface="Arial" panose="020B0604020202020204" pitchFamily="34" charset="0"/>
              </a:rPr>
              <a:t>ts</a:t>
            </a:r>
            <a:r>
              <a:rPr lang="en-US" dirty="0">
                <a:latin typeface="Times New Roman" panose="02020603050405020304" pitchFamily="18" charset="0"/>
                <a:ea typeface="Calibri" panose="020F0502020204030204" pitchFamily="34" charset="0"/>
                <a:cs typeface="Arial" panose="020B0604020202020204" pitchFamily="34" charset="0"/>
              </a:rPr>
              <a:t>,</a:t>
            </a:r>
            <a:r>
              <a:rPr lang="en-US" spc="295" dirty="0">
                <a:latin typeface="Times New Roman" panose="02020603050405020304" pitchFamily="18" charset="0"/>
                <a:ea typeface="Calibri" panose="020F0502020204030204" pitchFamily="34" charset="0"/>
                <a:cs typeface="Arial" panose="020B0604020202020204" pitchFamily="34" charset="0"/>
              </a:rPr>
              <a:t> </a:t>
            </a:r>
            <a:r>
              <a:rPr lang="en-US" spc="-10" dirty="0">
                <a:latin typeface="Times New Roman" panose="02020603050405020304" pitchFamily="18" charset="0"/>
                <a:ea typeface="Calibri" panose="020F0502020204030204" pitchFamily="34" charset="0"/>
                <a:cs typeface="Arial" panose="020B0604020202020204" pitchFamily="34" charset="0"/>
              </a:rPr>
              <a:t>r</a:t>
            </a:r>
            <a:r>
              <a:rPr lang="en-US" spc="-5" dirty="0">
                <a:latin typeface="Times New Roman" panose="02020603050405020304" pitchFamily="18" charset="0"/>
                <a:ea typeface="Calibri" panose="020F0502020204030204" pitchFamily="34" charset="0"/>
                <a:cs typeface="Arial" panose="020B0604020202020204" pitchFamily="34" charset="0"/>
              </a:rPr>
              <a:t>i</a:t>
            </a:r>
            <a:r>
              <a:rPr lang="en-US" spc="5" dirty="0">
                <a:latin typeface="Times New Roman" panose="02020603050405020304" pitchFamily="18" charset="0"/>
                <a:ea typeface="Calibri" panose="020F0502020204030204" pitchFamily="34" charset="0"/>
                <a:cs typeface="Arial" panose="020B0604020202020204" pitchFamily="34" charset="0"/>
              </a:rPr>
              <a:t>v</a:t>
            </a:r>
            <a:r>
              <a:rPr lang="en-US" spc="-10" dirty="0">
                <a:latin typeface="Times New Roman" panose="02020603050405020304" pitchFamily="18" charset="0"/>
                <a:ea typeface="Calibri" panose="020F0502020204030204" pitchFamily="34" charset="0"/>
                <a:cs typeface="Arial" panose="020B0604020202020204" pitchFamily="34" charset="0"/>
              </a:rPr>
              <a:t>e</a:t>
            </a:r>
            <a:r>
              <a:rPr lang="en-US" spc="5" dirty="0">
                <a:latin typeface="Times New Roman" panose="02020603050405020304" pitchFamily="18" charset="0"/>
                <a:ea typeface="Calibri" panose="020F0502020204030204" pitchFamily="34" charset="0"/>
                <a:cs typeface="Arial" panose="020B0604020202020204" pitchFamily="34" charset="0"/>
              </a:rPr>
              <a:t>ts</a:t>
            </a:r>
            <a:r>
              <a:rPr lang="en-US" dirty="0">
                <a:latin typeface="Times New Roman" panose="02020603050405020304" pitchFamily="18" charset="0"/>
                <a:ea typeface="Calibri" panose="020F0502020204030204" pitchFamily="34" charset="0"/>
                <a:cs typeface="Arial" panose="020B0604020202020204" pitchFamily="34" charset="0"/>
              </a:rPr>
              <a:t>,</a:t>
            </a:r>
            <a:r>
              <a:rPr lang="en-US" spc="280" dirty="0">
                <a:latin typeface="Times New Roman" panose="02020603050405020304" pitchFamily="18" charset="0"/>
                <a:ea typeface="Calibri" panose="020F0502020204030204" pitchFamily="34" charset="0"/>
                <a:cs typeface="Arial" panose="020B0604020202020204" pitchFamily="34" charset="0"/>
              </a:rPr>
              <a:t> </a:t>
            </a:r>
            <a:r>
              <a:rPr lang="en-US" spc="5" dirty="0">
                <a:latin typeface="Times New Roman" panose="02020603050405020304" pitchFamily="18" charset="0"/>
                <a:ea typeface="Calibri" panose="020F0502020204030204" pitchFamily="34" charset="0"/>
                <a:cs typeface="Arial" panose="020B0604020202020204" pitchFamily="34" charset="0"/>
              </a:rPr>
              <a:t>o</a:t>
            </a:r>
            <a:r>
              <a:rPr lang="en-US" dirty="0">
                <a:latin typeface="Times New Roman" panose="02020603050405020304" pitchFamily="18" charset="0"/>
                <a:ea typeface="Calibri" panose="020F0502020204030204" pitchFamily="34" charset="0"/>
                <a:cs typeface="Arial" panose="020B0604020202020204" pitchFamily="34" charset="0"/>
              </a:rPr>
              <a:t>r</a:t>
            </a:r>
            <a:r>
              <a:rPr lang="en-US" spc="285" dirty="0">
                <a:latin typeface="Times New Roman" panose="02020603050405020304" pitchFamily="18" charset="0"/>
                <a:ea typeface="Calibri" panose="020F0502020204030204" pitchFamily="34" charset="0"/>
                <a:cs typeface="Arial" panose="020B0604020202020204" pitchFamily="34" charset="0"/>
              </a:rPr>
              <a:t> </a:t>
            </a:r>
            <a:r>
              <a:rPr lang="en-US" spc="-5" dirty="0">
                <a:latin typeface="Times New Roman" panose="02020603050405020304" pitchFamily="18" charset="0"/>
                <a:ea typeface="Calibri" panose="020F0502020204030204" pitchFamily="34" charset="0"/>
                <a:cs typeface="Arial" panose="020B0604020202020204" pitchFamily="34" charset="0"/>
              </a:rPr>
              <a:t>w</a:t>
            </a:r>
            <a:r>
              <a:rPr lang="en-US" dirty="0">
                <a:latin typeface="Times New Roman" panose="02020603050405020304" pitchFamily="18" charset="0"/>
                <a:ea typeface="Calibri" panose="020F0502020204030204" pitchFamily="34" charset="0"/>
                <a:cs typeface="Arial" panose="020B0604020202020204" pitchFamily="34" charset="0"/>
              </a:rPr>
              <a:t>e</a:t>
            </a:r>
            <a:r>
              <a:rPr lang="en-US" spc="5" dirty="0">
                <a:latin typeface="Times New Roman" panose="02020603050405020304" pitchFamily="18" charset="0"/>
                <a:ea typeface="Calibri" panose="020F0502020204030204" pitchFamily="34" charset="0"/>
                <a:cs typeface="Arial" panose="020B0604020202020204" pitchFamily="34" charset="0"/>
              </a:rPr>
              <a:t>l</a:t>
            </a:r>
            <a:r>
              <a:rPr lang="en-US" spc="-5" dirty="0">
                <a:latin typeface="Times New Roman" panose="02020603050405020304" pitchFamily="18" charset="0"/>
                <a:ea typeface="Calibri" panose="020F0502020204030204" pitchFamily="34" charset="0"/>
                <a:cs typeface="Arial" panose="020B0604020202020204" pitchFamily="34" charset="0"/>
              </a:rPr>
              <a:t>d</a:t>
            </a:r>
            <a:r>
              <a:rPr lang="en-US" dirty="0">
                <a:latin typeface="Times New Roman" panose="02020603050405020304" pitchFamily="18" charset="0"/>
                <a:ea typeface="Calibri" panose="020F0502020204030204" pitchFamily="34" charset="0"/>
                <a:cs typeface="Arial" panose="020B0604020202020204" pitchFamily="34" charset="0"/>
              </a:rPr>
              <a:t>s </a:t>
            </a:r>
            <a:r>
              <a:rPr lang="en-US" spc="5" dirty="0">
                <a:latin typeface="Times New Roman" panose="02020603050405020304" pitchFamily="18" charset="0"/>
                <a:ea typeface="Calibri" panose="020F0502020204030204" pitchFamily="34" charset="0"/>
                <a:cs typeface="Arial" panose="020B0604020202020204" pitchFamily="34" charset="0"/>
              </a:rPr>
              <a:t>th</a:t>
            </a:r>
            <a:r>
              <a:rPr lang="en-US" spc="-10" dirty="0">
                <a:latin typeface="Times New Roman" panose="02020603050405020304" pitchFamily="18" charset="0"/>
                <a:ea typeface="Calibri" panose="020F0502020204030204" pitchFamily="34" charset="0"/>
                <a:cs typeface="Arial" panose="020B0604020202020204" pitchFamily="34" charset="0"/>
              </a:rPr>
              <a:t>r</a:t>
            </a:r>
            <a:r>
              <a:rPr lang="en-US" spc="-5" dirty="0">
                <a:latin typeface="Times New Roman" panose="02020603050405020304" pitchFamily="18" charset="0"/>
                <a:ea typeface="Calibri" panose="020F0502020204030204" pitchFamily="34" charset="0"/>
                <a:cs typeface="Arial" panose="020B0604020202020204" pitchFamily="34" charset="0"/>
              </a:rPr>
              <a:t>o</a:t>
            </a:r>
            <a:r>
              <a:rPr lang="en-US" spc="5" dirty="0">
                <a:latin typeface="Times New Roman" panose="02020603050405020304" pitchFamily="18" charset="0"/>
                <a:ea typeface="Calibri" panose="020F0502020204030204" pitchFamily="34" charset="0"/>
                <a:cs typeface="Arial" panose="020B0604020202020204" pitchFamily="34" charset="0"/>
              </a:rPr>
              <a:t>u</a:t>
            </a:r>
            <a:r>
              <a:rPr lang="en-US" spc="-5" dirty="0">
                <a:latin typeface="Times New Roman" panose="02020603050405020304" pitchFamily="18" charset="0"/>
                <a:ea typeface="Calibri" panose="020F0502020204030204" pitchFamily="34" charset="0"/>
                <a:cs typeface="Arial" panose="020B0604020202020204" pitchFamily="34" charset="0"/>
              </a:rPr>
              <a:t>g</a:t>
            </a:r>
            <a:r>
              <a:rPr lang="en-US" dirty="0">
                <a:latin typeface="Times New Roman" panose="02020603050405020304" pitchFamily="18" charset="0"/>
                <a:ea typeface="Calibri" panose="020F0502020204030204" pitchFamily="34" charset="0"/>
                <a:cs typeface="Arial" panose="020B0604020202020204" pitchFamily="34" charset="0"/>
              </a:rPr>
              <a:t>h</a:t>
            </a:r>
            <a:r>
              <a:rPr lang="en-US" spc="5" dirty="0">
                <a:latin typeface="Times New Roman" panose="02020603050405020304" pitchFamily="18" charset="0"/>
                <a:ea typeface="Calibri" panose="020F0502020204030204" pitchFamily="34" charset="0"/>
                <a:cs typeface="Arial" panose="020B0604020202020204" pitchFamily="34" charset="0"/>
              </a:rPr>
              <a:t> so</a:t>
            </a:r>
            <a:r>
              <a:rPr lang="en-US" spc="-25" dirty="0">
                <a:latin typeface="Times New Roman" panose="02020603050405020304" pitchFamily="18" charset="0"/>
                <a:ea typeface="Calibri" panose="020F0502020204030204" pitchFamily="34" charset="0"/>
                <a:cs typeface="Arial" panose="020B0604020202020204" pitchFamily="34" charset="0"/>
              </a:rPr>
              <a:t>m</a:t>
            </a:r>
            <a:r>
              <a:rPr lang="en-US" dirty="0">
                <a:latin typeface="Times New Roman" panose="02020603050405020304" pitchFamily="18" charset="0"/>
                <a:ea typeface="Calibri" panose="020F0502020204030204" pitchFamily="34" charset="0"/>
                <a:cs typeface="Arial" panose="020B0604020202020204" pitchFamily="34" charset="0"/>
              </a:rPr>
              <a:t>e</a:t>
            </a:r>
            <a:r>
              <a:rPr lang="en-US" spc="10" dirty="0">
                <a:latin typeface="Times New Roman" panose="02020603050405020304" pitchFamily="18" charset="0"/>
                <a:ea typeface="Calibri" panose="020F0502020204030204" pitchFamily="34" charset="0"/>
                <a:cs typeface="Arial" panose="020B0604020202020204" pitchFamily="34" charset="0"/>
              </a:rPr>
              <a:t> </a:t>
            </a:r>
            <a:r>
              <a:rPr lang="en-US" spc="5" dirty="0">
                <a:latin typeface="Times New Roman" panose="02020603050405020304" pitchFamily="18" charset="0"/>
                <a:ea typeface="Calibri" panose="020F0502020204030204" pitchFamily="34" charset="0"/>
                <a:cs typeface="Arial" panose="020B0604020202020204" pitchFamily="34" charset="0"/>
              </a:rPr>
              <a:t>b</a:t>
            </a:r>
            <a:r>
              <a:rPr lang="en-US" spc="-5" dirty="0">
                <a:latin typeface="Times New Roman" panose="02020603050405020304" pitchFamily="18" charset="0"/>
                <a:ea typeface="Calibri" panose="020F0502020204030204" pitchFamily="34" charset="0"/>
                <a:cs typeface="Arial" panose="020B0604020202020204" pitchFamily="34" charset="0"/>
              </a:rPr>
              <a:t>u</a:t>
            </a:r>
            <a:r>
              <a:rPr lang="en-US" dirty="0">
                <a:latin typeface="Times New Roman" panose="02020603050405020304" pitchFamily="18" charset="0"/>
                <a:ea typeface="Calibri" panose="020F0502020204030204" pitchFamily="34" charset="0"/>
                <a:cs typeface="Arial" panose="020B0604020202020204" pitchFamily="34" charset="0"/>
              </a:rPr>
              <a:t>t</a:t>
            </a:r>
            <a:r>
              <a:rPr lang="en-US" spc="5" dirty="0">
                <a:latin typeface="Times New Roman" panose="02020603050405020304" pitchFamily="18" charset="0"/>
                <a:ea typeface="Calibri" panose="020F0502020204030204" pitchFamily="34" charset="0"/>
                <a:cs typeface="Arial" panose="020B0604020202020204" pitchFamily="34" charset="0"/>
              </a:rPr>
              <a:t> </a:t>
            </a:r>
            <a:r>
              <a:rPr lang="en-US" spc="-5" dirty="0">
                <a:latin typeface="Times New Roman" panose="02020603050405020304" pitchFamily="18" charset="0"/>
                <a:ea typeface="Calibri" panose="020F0502020204030204" pitchFamily="34" charset="0"/>
                <a:cs typeface="Arial" panose="020B0604020202020204" pitchFamily="34" charset="0"/>
              </a:rPr>
              <a:t>n</a:t>
            </a:r>
            <a:r>
              <a:rPr lang="en-US" spc="5" dirty="0">
                <a:latin typeface="Times New Roman" panose="02020603050405020304" pitchFamily="18" charset="0"/>
                <a:ea typeface="Calibri" panose="020F0502020204030204" pitchFamily="34" charset="0"/>
                <a:cs typeface="Arial" panose="020B0604020202020204" pitchFamily="34" charset="0"/>
              </a:rPr>
              <a:t>o</a:t>
            </a:r>
            <a:r>
              <a:rPr lang="en-US" dirty="0">
                <a:latin typeface="Times New Roman" panose="02020603050405020304" pitchFamily="18" charset="0"/>
                <a:ea typeface="Calibri" panose="020F0502020204030204" pitchFamily="34" charset="0"/>
                <a:cs typeface="Arial" panose="020B0604020202020204" pitchFamily="34" charset="0"/>
              </a:rPr>
              <a:t>t</a:t>
            </a:r>
            <a:r>
              <a:rPr lang="en-US" spc="5" dirty="0">
                <a:latin typeface="Times New Roman" panose="02020603050405020304" pitchFamily="18" charset="0"/>
                <a:ea typeface="Calibri" panose="020F0502020204030204" pitchFamily="34" charset="0"/>
                <a:cs typeface="Arial" panose="020B0604020202020204" pitchFamily="34" charset="0"/>
              </a:rPr>
              <a:t> </a:t>
            </a:r>
            <a:r>
              <a:rPr lang="en-US" dirty="0">
                <a:latin typeface="Times New Roman" panose="02020603050405020304" pitchFamily="18" charset="0"/>
                <a:ea typeface="Calibri" panose="020F0502020204030204" pitchFamily="34" charset="0"/>
                <a:cs typeface="Arial" panose="020B0604020202020204" pitchFamily="34" charset="0"/>
              </a:rPr>
              <a:t>a</a:t>
            </a:r>
            <a:r>
              <a:rPr lang="en-US" spc="-5" dirty="0">
                <a:latin typeface="Times New Roman" panose="02020603050405020304" pitchFamily="18" charset="0"/>
                <a:ea typeface="Calibri" panose="020F0502020204030204" pitchFamily="34" charset="0"/>
                <a:cs typeface="Arial" panose="020B0604020202020204" pitchFamily="34" charset="0"/>
              </a:rPr>
              <a:t>l</a:t>
            </a:r>
            <a:r>
              <a:rPr lang="en-US" dirty="0">
                <a:latin typeface="Times New Roman" panose="02020603050405020304" pitchFamily="18" charset="0"/>
                <a:ea typeface="Calibri" panose="020F0502020204030204" pitchFamily="34" charset="0"/>
                <a:cs typeface="Arial" panose="020B0604020202020204" pitchFamily="34" charset="0"/>
              </a:rPr>
              <a:t>l</a:t>
            </a:r>
            <a:r>
              <a:rPr lang="en-US" spc="5" dirty="0">
                <a:latin typeface="Times New Roman" panose="02020603050405020304" pitchFamily="18" charset="0"/>
                <a:ea typeface="Calibri" panose="020F0502020204030204" pitchFamily="34" charset="0"/>
                <a:cs typeface="Arial" panose="020B0604020202020204" pitchFamily="34" charset="0"/>
              </a:rPr>
              <a:t> o</a:t>
            </a:r>
            <a:r>
              <a:rPr lang="en-US" dirty="0">
                <a:latin typeface="Times New Roman" panose="02020603050405020304" pitchFamily="18" charset="0"/>
                <a:ea typeface="Calibri" panose="020F0502020204030204" pitchFamily="34" charset="0"/>
                <a:cs typeface="Arial" panose="020B0604020202020204" pitchFamily="34" charset="0"/>
              </a:rPr>
              <a:t>f</a:t>
            </a:r>
            <a:r>
              <a:rPr lang="en-US" spc="10" dirty="0">
                <a:latin typeface="Times New Roman" panose="02020603050405020304" pitchFamily="18" charset="0"/>
                <a:ea typeface="Calibri" panose="020F0502020204030204" pitchFamily="34" charset="0"/>
                <a:cs typeface="Arial" panose="020B0604020202020204" pitchFamily="34" charset="0"/>
              </a:rPr>
              <a:t> </a:t>
            </a:r>
            <a:r>
              <a:rPr lang="en-US" spc="-5" dirty="0">
                <a:latin typeface="Times New Roman" panose="02020603050405020304" pitchFamily="18" charset="0"/>
                <a:ea typeface="Calibri" panose="020F0502020204030204" pitchFamily="34" charset="0"/>
                <a:cs typeface="Arial" panose="020B0604020202020204" pitchFamily="34" charset="0"/>
              </a:rPr>
              <a:t>t</a:t>
            </a:r>
            <a:r>
              <a:rPr lang="en-US" spc="5" dirty="0">
                <a:latin typeface="Times New Roman" panose="02020603050405020304" pitchFamily="18" charset="0"/>
                <a:ea typeface="Calibri" panose="020F0502020204030204" pitchFamily="34" charset="0"/>
                <a:cs typeface="Arial" panose="020B0604020202020204" pitchFamily="34" charset="0"/>
              </a:rPr>
              <a:t>h</a:t>
            </a:r>
            <a:r>
              <a:rPr lang="en-US" dirty="0">
                <a:latin typeface="Times New Roman" panose="02020603050405020304" pitchFamily="18" charset="0"/>
                <a:ea typeface="Calibri" panose="020F0502020204030204" pitchFamily="34" charset="0"/>
                <a:cs typeface="Arial" panose="020B0604020202020204" pitchFamily="34" charset="0"/>
              </a:rPr>
              <a:t>e cr</a:t>
            </a:r>
            <a:r>
              <a:rPr lang="en-US" spc="-5" dirty="0">
                <a:latin typeface="Times New Roman" panose="02020603050405020304" pitchFamily="18" charset="0"/>
                <a:ea typeface="Calibri" panose="020F0502020204030204" pitchFamily="34" charset="0"/>
                <a:cs typeface="Arial" panose="020B0604020202020204" pitchFamily="34" charset="0"/>
              </a:rPr>
              <a:t>os</a:t>
            </a:r>
            <a:r>
              <a:rPr lang="en-US" spc="40" dirty="0">
                <a:latin typeface="Times New Roman" panose="02020603050405020304" pitchFamily="18" charset="0"/>
                <a:ea typeface="Calibri" panose="020F0502020204030204" pitchFamily="34" charset="0"/>
                <a:cs typeface="Arial" panose="020B0604020202020204" pitchFamily="34" charset="0"/>
              </a:rPr>
              <a:t>s</a:t>
            </a:r>
            <a:r>
              <a:rPr lang="en-US" spc="-10" dirty="0">
                <a:latin typeface="Times New Roman" panose="02020603050405020304" pitchFamily="18" charset="0"/>
                <a:ea typeface="Calibri" panose="020F0502020204030204" pitchFamily="34" charset="0"/>
                <a:cs typeface="Arial" panose="020B0604020202020204" pitchFamily="34" charset="0"/>
              </a:rPr>
              <a:t>-</a:t>
            </a:r>
            <a:r>
              <a:rPr lang="en-US" spc="5" dirty="0">
                <a:latin typeface="Times New Roman" panose="02020603050405020304" pitchFamily="18" charset="0"/>
                <a:ea typeface="Calibri" panose="020F0502020204030204" pitchFamily="34" charset="0"/>
                <a:cs typeface="Arial" panose="020B0604020202020204" pitchFamily="34" charset="0"/>
              </a:rPr>
              <a:t>s</a:t>
            </a:r>
            <a:r>
              <a:rPr lang="en-US" dirty="0">
                <a:latin typeface="Times New Roman" panose="02020603050405020304" pitchFamily="18" charset="0"/>
                <a:ea typeface="Calibri" panose="020F0502020204030204" pitchFamily="34" charset="0"/>
                <a:cs typeface="Arial" panose="020B0604020202020204" pitchFamily="34" charset="0"/>
              </a:rPr>
              <a:t>e</a:t>
            </a:r>
            <a:r>
              <a:rPr lang="en-US" spc="-10" dirty="0">
                <a:latin typeface="Times New Roman" panose="02020603050405020304" pitchFamily="18" charset="0"/>
                <a:ea typeface="Calibri" panose="020F0502020204030204" pitchFamily="34" charset="0"/>
                <a:cs typeface="Arial" panose="020B0604020202020204" pitchFamily="34" charset="0"/>
              </a:rPr>
              <a:t>c</a:t>
            </a:r>
            <a:r>
              <a:rPr lang="en-US" spc="5" dirty="0">
                <a:latin typeface="Times New Roman" panose="02020603050405020304" pitchFamily="18" charset="0"/>
                <a:ea typeface="Calibri" panose="020F0502020204030204" pitchFamily="34" charset="0"/>
                <a:cs typeface="Arial" panose="020B0604020202020204" pitchFamily="34" charset="0"/>
              </a:rPr>
              <a:t>t</a:t>
            </a:r>
            <a:r>
              <a:rPr lang="en-US" spc="-5" dirty="0">
                <a:latin typeface="Times New Roman" panose="02020603050405020304" pitchFamily="18" charset="0"/>
                <a:ea typeface="Calibri" panose="020F0502020204030204" pitchFamily="34" charset="0"/>
                <a:cs typeface="Arial" panose="020B0604020202020204" pitchFamily="34" charset="0"/>
              </a:rPr>
              <a:t>io</a:t>
            </a:r>
            <a:r>
              <a:rPr lang="en-US" spc="5" dirty="0">
                <a:latin typeface="Times New Roman" panose="02020603050405020304" pitchFamily="18" charset="0"/>
                <a:ea typeface="Calibri" panose="020F0502020204030204" pitchFamily="34" charset="0"/>
                <a:cs typeface="Arial" panose="020B0604020202020204" pitchFamily="34" charset="0"/>
              </a:rPr>
              <a:t>n</a:t>
            </a:r>
            <a:r>
              <a:rPr lang="en-US" dirty="0">
                <a:latin typeface="Times New Roman" panose="02020603050405020304" pitchFamily="18" charset="0"/>
                <a:ea typeface="Calibri" panose="020F0502020204030204" pitchFamily="34" charset="0"/>
                <a:cs typeface="Arial" panose="020B0604020202020204" pitchFamily="34" charset="0"/>
              </a:rPr>
              <a:t>al</a:t>
            </a:r>
            <a:r>
              <a:rPr lang="en-US" spc="5" dirty="0">
                <a:latin typeface="Times New Roman" panose="02020603050405020304" pitchFamily="18" charset="0"/>
                <a:ea typeface="Calibri" panose="020F0502020204030204" pitchFamily="34" charset="0"/>
                <a:cs typeface="Arial" panose="020B0604020202020204" pitchFamily="34" charset="0"/>
              </a:rPr>
              <a:t> </a:t>
            </a:r>
            <a:r>
              <a:rPr lang="en-US" dirty="0">
                <a:latin typeface="Times New Roman" panose="02020603050405020304" pitchFamily="18" charset="0"/>
                <a:ea typeface="Calibri" panose="020F0502020204030204" pitchFamily="34" charset="0"/>
                <a:cs typeface="Arial" panose="020B0604020202020204" pitchFamily="34" charset="0"/>
              </a:rPr>
              <a:t>e</a:t>
            </a:r>
            <a:r>
              <a:rPr lang="en-US" spc="5" dirty="0">
                <a:latin typeface="Times New Roman" panose="02020603050405020304" pitchFamily="18" charset="0"/>
                <a:ea typeface="Calibri" panose="020F0502020204030204" pitchFamily="34" charset="0"/>
                <a:cs typeface="Arial" panose="020B0604020202020204" pitchFamily="34" charset="0"/>
              </a:rPr>
              <a:t>l</a:t>
            </a:r>
            <a:r>
              <a:rPr lang="en-US" dirty="0">
                <a:latin typeface="Times New Roman" panose="02020603050405020304" pitchFamily="18" charset="0"/>
                <a:ea typeface="Calibri" panose="020F0502020204030204" pitchFamily="34" charset="0"/>
                <a:cs typeface="Arial" panose="020B0604020202020204" pitchFamily="34" charset="0"/>
              </a:rPr>
              <a:t>e</a:t>
            </a:r>
            <a:r>
              <a:rPr lang="en-US" spc="-25" dirty="0">
                <a:latin typeface="Times New Roman" panose="02020603050405020304" pitchFamily="18" charset="0"/>
                <a:ea typeface="Calibri" panose="020F0502020204030204" pitchFamily="34" charset="0"/>
                <a:cs typeface="Arial" panose="020B0604020202020204" pitchFamily="34" charset="0"/>
              </a:rPr>
              <a:t>m</a:t>
            </a:r>
            <a:r>
              <a:rPr lang="en-US" dirty="0">
                <a:latin typeface="Times New Roman" panose="02020603050405020304" pitchFamily="18" charset="0"/>
                <a:ea typeface="Calibri" panose="020F0502020204030204" pitchFamily="34" charset="0"/>
                <a:cs typeface="Arial" panose="020B0604020202020204" pitchFamily="34" charset="0"/>
              </a:rPr>
              <a:t>e</a:t>
            </a:r>
            <a:r>
              <a:rPr lang="en-US" spc="5" dirty="0">
                <a:latin typeface="Times New Roman" panose="02020603050405020304" pitchFamily="18" charset="0"/>
                <a:ea typeface="Calibri" panose="020F0502020204030204" pitchFamily="34" charset="0"/>
                <a:cs typeface="Arial" panose="020B0604020202020204" pitchFamily="34" charset="0"/>
              </a:rPr>
              <a:t>n</a:t>
            </a:r>
            <a:r>
              <a:rPr lang="en-US" spc="-5" dirty="0">
                <a:latin typeface="Times New Roman" panose="02020603050405020304" pitchFamily="18" charset="0"/>
                <a:ea typeface="Calibri" panose="020F0502020204030204" pitchFamily="34" charset="0"/>
                <a:cs typeface="Arial" panose="020B0604020202020204" pitchFamily="34" charset="0"/>
              </a:rPr>
              <a:t>t</a:t>
            </a:r>
            <a:r>
              <a:rPr lang="en-US" dirty="0">
                <a:latin typeface="Times New Roman" panose="02020603050405020304" pitchFamily="18" charset="0"/>
                <a:ea typeface="Calibri" panose="020F0502020204030204" pitchFamily="34" charset="0"/>
                <a:cs typeface="Arial" panose="020B0604020202020204" pitchFamily="34" charset="0"/>
              </a:rPr>
              <a:t>s</a:t>
            </a:r>
            <a:r>
              <a:rPr lang="en-US" spc="5" dirty="0">
                <a:latin typeface="Times New Roman" panose="02020603050405020304" pitchFamily="18" charset="0"/>
                <a:ea typeface="Calibri" panose="020F0502020204030204" pitchFamily="34" charset="0"/>
                <a:cs typeface="Arial" panose="020B0604020202020204" pitchFamily="34" charset="0"/>
              </a:rPr>
              <a:t> o</a:t>
            </a:r>
            <a:r>
              <a:rPr lang="en-US" dirty="0">
                <a:latin typeface="Times New Roman" panose="02020603050405020304" pitchFamily="18" charset="0"/>
                <a:ea typeface="Calibri" panose="020F0502020204030204" pitchFamily="34" charset="0"/>
                <a:cs typeface="Arial" panose="020B0604020202020204" pitchFamily="34" charset="0"/>
              </a:rPr>
              <a:t>f </a:t>
            </a:r>
            <a:r>
              <a:rPr lang="en-US" spc="5" dirty="0">
                <a:latin typeface="Times New Roman" panose="02020603050405020304" pitchFamily="18" charset="0"/>
                <a:ea typeface="Calibri" panose="020F0502020204030204" pitchFamily="34" charset="0"/>
                <a:cs typeface="Arial" panose="020B0604020202020204" pitchFamily="34" charset="0"/>
              </a:rPr>
              <a:t>th</a:t>
            </a:r>
            <a:r>
              <a:rPr lang="en-US" dirty="0">
                <a:latin typeface="Times New Roman" panose="02020603050405020304" pitchFamily="18" charset="0"/>
                <a:ea typeface="Calibri" panose="020F0502020204030204" pitchFamily="34" charset="0"/>
                <a:cs typeface="Arial" panose="020B0604020202020204" pitchFamily="34" charset="0"/>
              </a:rPr>
              <a:t>e </a:t>
            </a:r>
            <a:r>
              <a:rPr lang="en-US" spc="-15" dirty="0">
                <a:latin typeface="Times New Roman" panose="02020603050405020304" pitchFamily="18" charset="0"/>
                <a:ea typeface="Calibri" panose="020F0502020204030204" pitchFamily="34" charset="0"/>
                <a:cs typeface="Arial" panose="020B0604020202020204" pitchFamily="34" charset="0"/>
              </a:rPr>
              <a:t>m</a:t>
            </a:r>
            <a:r>
              <a:rPr lang="en-US" spc="10" dirty="0">
                <a:latin typeface="Times New Roman" panose="02020603050405020304" pitchFamily="18" charset="0"/>
                <a:ea typeface="Calibri" panose="020F0502020204030204" pitchFamily="34" charset="0"/>
                <a:cs typeface="Arial" panose="020B0604020202020204" pitchFamily="34" charset="0"/>
              </a:rPr>
              <a:t>e</a:t>
            </a:r>
            <a:r>
              <a:rPr lang="en-US" spc="-25" dirty="0">
                <a:latin typeface="Times New Roman" panose="02020603050405020304" pitchFamily="18" charset="0"/>
                <a:ea typeface="Calibri" panose="020F0502020204030204" pitchFamily="34" charset="0"/>
                <a:cs typeface="Arial" panose="020B0604020202020204" pitchFamily="34" charset="0"/>
              </a:rPr>
              <a:t>m</a:t>
            </a:r>
            <a:r>
              <a:rPr lang="en-US" spc="5" dirty="0">
                <a:latin typeface="Times New Roman" panose="02020603050405020304" pitchFamily="18" charset="0"/>
                <a:ea typeface="Calibri" panose="020F0502020204030204" pitchFamily="34" charset="0"/>
                <a:cs typeface="Arial" panose="020B0604020202020204" pitchFamily="34" charset="0"/>
              </a:rPr>
              <a:t>b</a:t>
            </a:r>
            <a:r>
              <a:rPr lang="en-US" dirty="0">
                <a:latin typeface="Times New Roman" panose="02020603050405020304" pitchFamily="18" charset="0"/>
                <a:ea typeface="Calibri" panose="020F0502020204030204" pitchFamily="34" charset="0"/>
                <a:cs typeface="Arial" panose="020B0604020202020204" pitchFamily="34" charset="0"/>
              </a:rPr>
              <a:t>er</a:t>
            </a:r>
            <a:r>
              <a:rPr lang="en-US" spc="5" dirty="0">
                <a:latin typeface="Times New Roman" panose="02020603050405020304" pitchFamily="18" charset="0"/>
                <a:ea typeface="Calibri" panose="020F0502020204030204" pitchFamily="34" charset="0"/>
                <a:cs typeface="Arial" panose="020B0604020202020204" pitchFamily="34" charset="0"/>
              </a:rPr>
              <a:t>s</a:t>
            </a:r>
            <a:r>
              <a:rPr lang="en-US" dirty="0">
                <a:latin typeface="Times New Roman" panose="02020603050405020304" pitchFamily="18" charset="0"/>
                <a:ea typeface="Calibri" panose="020F0502020204030204" pitchFamily="34" charset="0"/>
                <a:cs typeface="Arial" panose="020B0604020202020204" pitchFamily="34" charset="0"/>
              </a:rPr>
              <a:t>,</a:t>
            </a:r>
            <a:r>
              <a:rPr lang="en-US" spc="20" dirty="0">
                <a:latin typeface="Times New Roman" panose="02020603050405020304" pitchFamily="18" charset="0"/>
                <a:ea typeface="Calibri" panose="020F0502020204030204" pitchFamily="34" charset="0"/>
                <a:cs typeface="Arial" panose="020B0604020202020204" pitchFamily="34" charset="0"/>
              </a:rPr>
              <a:t> </a:t>
            </a:r>
            <a:r>
              <a:rPr lang="en-US" spc="-5" dirty="0">
                <a:latin typeface="Times New Roman" panose="02020603050405020304" pitchFamily="18" charset="0"/>
                <a:ea typeface="Calibri" panose="020F0502020204030204" pitchFamily="34" charset="0"/>
                <a:cs typeface="Arial" panose="020B0604020202020204" pitchFamily="34" charset="0"/>
              </a:rPr>
              <a:t>t</a:t>
            </a:r>
            <a:r>
              <a:rPr lang="en-US" spc="5" dirty="0">
                <a:latin typeface="Times New Roman" panose="02020603050405020304" pitchFamily="18" charset="0"/>
                <a:ea typeface="Calibri" panose="020F0502020204030204" pitchFamily="34" charset="0"/>
                <a:cs typeface="Arial" panose="020B0604020202020204" pitchFamily="34" charset="0"/>
              </a:rPr>
              <a:t>h</a:t>
            </a:r>
            <a:r>
              <a:rPr lang="en-US" dirty="0">
                <a:latin typeface="Times New Roman" panose="02020603050405020304" pitchFamily="18" charset="0"/>
                <a:ea typeface="Calibri" panose="020F0502020204030204" pitchFamily="34" charset="0"/>
                <a:cs typeface="Arial" panose="020B0604020202020204" pitchFamily="34" charset="0"/>
              </a:rPr>
              <a:t>e</a:t>
            </a:r>
            <a:r>
              <a:rPr lang="en-US" spc="10" dirty="0">
                <a:latin typeface="Times New Roman" panose="02020603050405020304" pitchFamily="18" charset="0"/>
                <a:ea typeface="Calibri" panose="020F0502020204030204" pitchFamily="34" charset="0"/>
                <a:cs typeface="Arial" panose="020B0604020202020204" pitchFamily="34" charset="0"/>
              </a:rPr>
              <a:t> </a:t>
            </a:r>
            <a:r>
              <a:rPr lang="en-US" spc="-5" dirty="0">
                <a:latin typeface="Times New Roman" panose="02020603050405020304" pitchFamily="18" charset="0"/>
                <a:ea typeface="Calibri" panose="020F0502020204030204" pitchFamily="34" charset="0"/>
                <a:cs typeface="Arial" panose="020B0604020202020204" pitchFamily="34" charset="0"/>
              </a:rPr>
              <a:t>l</a:t>
            </a:r>
            <a:r>
              <a:rPr lang="en-US" spc="5" dirty="0">
                <a:latin typeface="Times New Roman" panose="02020603050405020304" pitchFamily="18" charset="0"/>
                <a:ea typeface="Calibri" panose="020F0502020204030204" pitchFamily="34" charset="0"/>
                <a:cs typeface="Arial" panose="020B0604020202020204" pitchFamily="34" charset="0"/>
              </a:rPr>
              <a:t>o</a:t>
            </a:r>
            <a:r>
              <a:rPr lang="en-US" spc="-10" dirty="0">
                <a:latin typeface="Times New Roman" panose="02020603050405020304" pitchFamily="18" charset="0"/>
                <a:ea typeface="Calibri" panose="020F0502020204030204" pitchFamily="34" charset="0"/>
                <a:cs typeface="Arial" panose="020B0604020202020204" pitchFamily="34" charset="0"/>
              </a:rPr>
              <a:t>a</a:t>
            </a:r>
            <a:r>
              <a:rPr lang="en-US" dirty="0">
                <a:latin typeface="Times New Roman" panose="02020603050405020304" pitchFamily="18" charset="0"/>
                <a:ea typeface="Calibri" panose="020F0502020204030204" pitchFamily="34" charset="0"/>
                <a:cs typeface="Arial" panose="020B0604020202020204" pitchFamily="34" charset="0"/>
              </a:rPr>
              <a:t>d</a:t>
            </a:r>
            <a:r>
              <a:rPr lang="en-US" spc="25" dirty="0">
                <a:latin typeface="Times New Roman" panose="02020603050405020304" pitchFamily="18" charset="0"/>
                <a:ea typeface="Calibri" panose="020F0502020204030204" pitchFamily="34" charset="0"/>
                <a:cs typeface="Arial" panose="020B0604020202020204" pitchFamily="34" charset="0"/>
              </a:rPr>
              <a:t> </a:t>
            </a:r>
            <a:r>
              <a:rPr lang="en-US" spc="-10" dirty="0">
                <a:latin typeface="Times New Roman" panose="02020603050405020304" pitchFamily="18" charset="0"/>
                <a:ea typeface="Calibri" panose="020F0502020204030204" pitchFamily="34" charset="0"/>
                <a:cs typeface="Arial" panose="020B0604020202020204" pitchFamily="34" charset="0"/>
              </a:rPr>
              <a:t>c</a:t>
            </a:r>
            <a:r>
              <a:rPr lang="en-US" dirty="0">
                <a:latin typeface="Times New Roman" panose="02020603050405020304" pitchFamily="18" charset="0"/>
                <a:ea typeface="Calibri" panose="020F0502020204030204" pitchFamily="34" charset="0"/>
                <a:cs typeface="Arial" panose="020B0604020202020204" pitchFamily="34" charset="0"/>
              </a:rPr>
              <a:t>arr</a:t>
            </a:r>
            <a:r>
              <a:rPr lang="en-US" spc="-15" dirty="0">
                <a:latin typeface="Times New Roman" panose="02020603050405020304" pitchFamily="18" charset="0"/>
                <a:ea typeface="Calibri" panose="020F0502020204030204" pitchFamily="34" charset="0"/>
                <a:cs typeface="Arial" panose="020B0604020202020204" pitchFamily="34" charset="0"/>
              </a:rPr>
              <a:t>y</a:t>
            </a:r>
            <a:r>
              <a:rPr lang="en-US" spc="5" dirty="0">
                <a:latin typeface="Times New Roman" panose="02020603050405020304" pitchFamily="18" charset="0"/>
                <a:ea typeface="Calibri" panose="020F0502020204030204" pitchFamily="34" charset="0"/>
                <a:cs typeface="Arial" panose="020B0604020202020204" pitchFamily="34" charset="0"/>
              </a:rPr>
              <a:t>in</a:t>
            </a:r>
            <a:r>
              <a:rPr lang="en-US" dirty="0">
                <a:latin typeface="Times New Roman" panose="02020603050405020304" pitchFamily="18" charset="0"/>
                <a:ea typeface="Calibri" panose="020F0502020204030204" pitchFamily="34" charset="0"/>
                <a:cs typeface="Arial" panose="020B0604020202020204" pitchFamily="34" charset="0"/>
              </a:rPr>
              <a:t>g</a:t>
            </a:r>
            <a:r>
              <a:rPr lang="en-US" spc="15" dirty="0">
                <a:latin typeface="Times New Roman" panose="02020603050405020304" pitchFamily="18" charset="0"/>
                <a:ea typeface="Calibri" panose="020F0502020204030204" pitchFamily="34" charset="0"/>
                <a:cs typeface="Arial" panose="020B0604020202020204" pitchFamily="34" charset="0"/>
              </a:rPr>
              <a:t> </a:t>
            </a:r>
            <a:r>
              <a:rPr lang="en-US" dirty="0">
                <a:latin typeface="Times New Roman" panose="02020603050405020304" pitchFamily="18" charset="0"/>
                <a:ea typeface="Calibri" panose="020F0502020204030204" pitchFamily="34" charset="0"/>
                <a:cs typeface="Arial" panose="020B0604020202020204" pitchFamily="34" charset="0"/>
              </a:rPr>
              <a:t>ef</a:t>
            </a:r>
            <a:r>
              <a:rPr lang="en-US" spc="-10" dirty="0">
                <a:latin typeface="Times New Roman" panose="02020603050405020304" pitchFamily="18" charset="0"/>
                <a:ea typeface="Calibri" panose="020F0502020204030204" pitchFamily="34" charset="0"/>
                <a:cs typeface="Arial" panose="020B0604020202020204" pitchFamily="34" charset="0"/>
              </a:rPr>
              <a:t>f</a:t>
            </a:r>
            <a:r>
              <a:rPr lang="en-US" spc="5" dirty="0">
                <a:latin typeface="Times New Roman" panose="02020603050405020304" pitchFamily="18" charset="0"/>
                <a:ea typeface="Calibri" panose="020F0502020204030204" pitchFamily="34" charset="0"/>
                <a:cs typeface="Arial" panose="020B0604020202020204" pitchFamily="34" charset="0"/>
              </a:rPr>
              <a:t>i</a:t>
            </a:r>
            <a:r>
              <a:rPr lang="en-US" dirty="0">
                <a:latin typeface="Times New Roman" panose="02020603050405020304" pitchFamily="18" charset="0"/>
                <a:ea typeface="Calibri" panose="020F0502020204030204" pitchFamily="34" charset="0"/>
                <a:cs typeface="Arial" panose="020B0604020202020204" pitchFamily="34" charset="0"/>
              </a:rPr>
              <a:t>c</a:t>
            </a:r>
            <a:r>
              <a:rPr lang="en-US" spc="-5" dirty="0">
                <a:latin typeface="Times New Roman" panose="02020603050405020304" pitchFamily="18" charset="0"/>
                <a:ea typeface="Calibri" panose="020F0502020204030204" pitchFamily="34" charset="0"/>
                <a:cs typeface="Arial" panose="020B0604020202020204" pitchFamily="34" charset="0"/>
              </a:rPr>
              <a:t>i</a:t>
            </a:r>
            <a:r>
              <a:rPr lang="en-US" dirty="0">
                <a:latin typeface="Times New Roman" panose="02020603050405020304" pitchFamily="18" charset="0"/>
                <a:ea typeface="Calibri" panose="020F0502020204030204" pitchFamily="34" charset="0"/>
                <a:cs typeface="Arial" panose="020B0604020202020204" pitchFamily="34" charset="0"/>
              </a:rPr>
              <a:t>e</a:t>
            </a:r>
            <a:r>
              <a:rPr lang="en-US" spc="-5" dirty="0">
                <a:latin typeface="Times New Roman" panose="02020603050405020304" pitchFamily="18" charset="0"/>
                <a:ea typeface="Calibri" panose="020F0502020204030204" pitchFamily="34" charset="0"/>
                <a:cs typeface="Arial" panose="020B0604020202020204" pitchFamily="34" charset="0"/>
              </a:rPr>
              <a:t>n</a:t>
            </a:r>
            <a:r>
              <a:rPr lang="en-US" dirty="0">
                <a:latin typeface="Times New Roman" panose="02020603050405020304" pitchFamily="18" charset="0"/>
                <a:ea typeface="Calibri" panose="020F0502020204030204" pitchFamily="34" charset="0"/>
                <a:cs typeface="Arial" panose="020B0604020202020204" pitchFamily="34" charset="0"/>
              </a:rPr>
              <a:t>cy</a:t>
            </a:r>
            <a:r>
              <a:rPr lang="en-US" spc="5" dirty="0">
                <a:latin typeface="Times New Roman" panose="02020603050405020304" pitchFamily="18" charset="0"/>
                <a:ea typeface="Calibri" panose="020F0502020204030204" pitchFamily="34" charset="0"/>
                <a:cs typeface="Arial" panose="020B0604020202020204" pitchFamily="34" charset="0"/>
              </a:rPr>
              <a:t> i</a:t>
            </a:r>
            <a:r>
              <a:rPr lang="en-US" dirty="0">
                <a:latin typeface="Times New Roman" panose="02020603050405020304" pitchFamily="18" charset="0"/>
                <a:ea typeface="Calibri" panose="020F0502020204030204" pitchFamily="34" charset="0"/>
                <a:cs typeface="Arial" panose="020B0604020202020204" pitchFamily="34" charset="0"/>
              </a:rPr>
              <a:t>s</a:t>
            </a:r>
            <a:r>
              <a:rPr lang="en-US" spc="15" dirty="0">
                <a:latin typeface="Times New Roman" panose="02020603050405020304" pitchFamily="18" charset="0"/>
                <a:ea typeface="Calibri" panose="020F0502020204030204" pitchFamily="34" charset="0"/>
                <a:cs typeface="Arial" panose="020B0604020202020204" pitchFamily="34" charset="0"/>
              </a:rPr>
              <a:t> </a:t>
            </a:r>
            <a:r>
              <a:rPr lang="en-US" dirty="0">
                <a:latin typeface="Times New Roman" panose="02020603050405020304" pitchFamily="18" charset="0"/>
                <a:ea typeface="Calibri" panose="020F0502020204030204" pitchFamily="34" charset="0"/>
                <a:cs typeface="Arial" panose="020B0604020202020204" pitchFamily="34" charset="0"/>
              </a:rPr>
              <a:t>re</a:t>
            </a:r>
            <a:r>
              <a:rPr lang="en-US" spc="-5" dirty="0">
                <a:latin typeface="Times New Roman" panose="02020603050405020304" pitchFamily="18" charset="0"/>
                <a:ea typeface="Calibri" panose="020F0502020204030204" pitchFamily="34" charset="0"/>
                <a:cs typeface="Arial" panose="020B0604020202020204" pitchFamily="34" charset="0"/>
              </a:rPr>
              <a:t>d</a:t>
            </a:r>
            <a:r>
              <a:rPr lang="en-US" spc="5" dirty="0">
                <a:latin typeface="Times New Roman" panose="02020603050405020304" pitchFamily="18" charset="0"/>
                <a:ea typeface="Calibri" panose="020F0502020204030204" pitchFamily="34" charset="0"/>
                <a:cs typeface="Arial" panose="020B0604020202020204" pitchFamily="34" charset="0"/>
              </a:rPr>
              <a:t>u</a:t>
            </a:r>
            <a:r>
              <a:rPr lang="en-US" dirty="0">
                <a:latin typeface="Times New Roman" panose="02020603050405020304" pitchFamily="18" charset="0"/>
                <a:ea typeface="Calibri" panose="020F0502020204030204" pitchFamily="34" charset="0"/>
                <a:cs typeface="Arial" panose="020B0604020202020204" pitchFamily="34" charset="0"/>
              </a:rPr>
              <a:t>c</a:t>
            </a:r>
            <a:r>
              <a:rPr lang="en-US" spc="-10" dirty="0">
                <a:latin typeface="Times New Roman" panose="02020603050405020304" pitchFamily="18" charset="0"/>
                <a:ea typeface="Calibri" panose="020F0502020204030204" pitchFamily="34" charset="0"/>
                <a:cs typeface="Arial" panose="020B0604020202020204" pitchFamily="34" charset="0"/>
              </a:rPr>
              <a:t>e</a:t>
            </a:r>
            <a:r>
              <a:rPr lang="en-US" dirty="0">
                <a:latin typeface="Times New Roman" panose="02020603050405020304" pitchFamily="18" charset="0"/>
                <a:ea typeface="Calibri" panose="020F0502020204030204" pitchFamily="34" charset="0"/>
                <a:cs typeface="Arial" panose="020B0604020202020204" pitchFamily="34" charset="0"/>
              </a:rPr>
              <a:t>d</a:t>
            </a:r>
            <a:r>
              <a:rPr lang="en-US" spc="25" dirty="0">
                <a:latin typeface="Times New Roman" panose="02020603050405020304" pitchFamily="18" charset="0"/>
                <a:ea typeface="Calibri" panose="020F0502020204030204" pitchFamily="34" charset="0"/>
                <a:cs typeface="Arial" panose="020B0604020202020204" pitchFamily="34" charset="0"/>
              </a:rPr>
              <a:t> </a:t>
            </a:r>
            <a:r>
              <a:rPr lang="en-US" spc="-10" dirty="0">
                <a:latin typeface="Times New Roman" panose="02020603050405020304" pitchFamily="18" charset="0"/>
                <a:ea typeface="Calibri" panose="020F0502020204030204" pitchFamily="34" charset="0"/>
                <a:cs typeface="Arial" panose="020B0604020202020204" pitchFamily="34" charset="0"/>
              </a:rPr>
              <a:t>a</a:t>
            </a:r>
            <a:r>
              <a:rPr lang="en-US" spc="-5" dirty="0">
                <a:latin typeface="Times New Roman" panose="02020603050405020304" pitchFamily="18" charset="0"/>
                <a:ea typeface="Calibri" panose="020F0502020204030204" pitchFamily="34" charset="0"/>
                <a:cs typeface="Arial" panose="020B0604020202020204" pitchFamily="34" charset="0"/>
              </a:rPr>
              <a:t>n</a:t>
            </a:r>
            <a:r>
              <a:rPr lang="en-US" dirty="0">
                <a:latin typeface="Times New Roman" panose="02020603050405020304" pitchFamily="18" charset="0"/>
                <a:ea typeface="Calibri" panose="020F0502020204030204" pitchFamily="34" charset="0"/>
                <a:cs typeface="Arial" panose="020B0604020202020204" pitchFamily="34" charset="0"/>
              </a:rPr>
              <a:t>d</a:t>
            </a:r>
            <a:r>
              <a:rPr lang="en-US" spc="15" dirty="0">
                <a:latin typeface="Times New Roman" panose="02020603050405020304" pitchFamily="18" charset="0"/>
                <a:ea typeface="Calibri" panose="020F0502020204030204" pitchFamily="34" charset="0"/>
                <a:cs typeface="Arial" panose="020B0604020202020204" pitchFamily="34" charset="0"/>
              </a:rPr>
              <a:t> </a:t>
            </a:r>
            <a:r>
              <a:rPr lang="en-US" dirty="0">
                <a:latin typeface="Times New Roman" panose="02020603050405020304" pitchFamily="18" charset="0"/>
                <a:ea typeface="Calibri" panose="020F0502020204030204" pitchFamily="34" charset="0"/>
                <a:cs typeface="Arial" panose="020B0604020202020204" pitchFamily="34" charset="0"/>
              </a:rPr>
              <a:t>U</a:t>
            </a:r>
            <a:r>
              <a:rPr lang="en-US" spc="5" dirty="0">
                <a:latin typeface="Times New Roman" panose="02020603050405020304" pitchFamily="18" charset="0"/>
                <a:ea typeface="Calibri" panose="020F0502020204030204" pitchFamily="34" charset="0"/>
                <a:cs typeface="Arial" panose="020B0604020202020204" pitchFamily="34" charset="0"/>
              </a:rPr>
              <a:t> </a:t>
            </a:r>
            <a:r>
              <a:rPr lang="en-US" spc="-5" dirty="0">
                <a:latin typeface="Times New Roman" panose="02020603050405020304" pitchFamily="18" charset="0"/>
                <a:ea typeface="Calibri" panose="020F0502020204030204" pitchFamily="34" charset="0"/>
                <a:cs typeface="Arial" panose="020B0604020202020204" pitchFamily="34" charset="0"/>
              </a:rPr>
              <a:t>w</a:t>
            </a:r>
            <a:r>
              <a:rPr lang="en-US" spc="5" dirty="0">
                <a:latin typeface="Times New Roman" panose="02020603050405020304" pitchFamily="18" charset="0"/>
                <a:ea typeface="Calibri" panose="020F0502020204030204" pitchFamily="34" charset="0"/>
                <a:cs typeface="Arial" panose="020B0604020202020204" pitchFamily="34" charset="0"/>
              </a:rPr>
              <a:t>il</a:t>
            </a:r>
            <a:r>
              <a:rPr lang="en-US" dirty="0">
                <a:latin typeface="Times New Roman" panose="02020603050405020304" pitchFamily="18" charset="0"/>
                <a:ea typeface="Calibri" panose="020F0502020204030204" pitchFamily="34" charset="0"/>
                <a:cs typeface="Arial" panose="020B0604020202020204" pitchFamily="34" charset="0"/>
              </a:rPr>
              <a:t>l </a:t>
            </a:r>
            <a:r>
              <a:rPr lang="en-US" spc="5" dirty="0">
                <a:latin typeface="Times New Roman" panose="02020603050405020304" pitchFamily="18" charset="0"/>
                <a:ea typeface="Calibri" panose="020F0502020204030204" pitchFamily="34" charset="0"/>
                <a:cs typeface="Arial" panose="020B0604020202020204" pitchFamily="34" charset="0"/>
              </a:rPr>
              <a:t>b</a:t>
            </a:r>
            <a:r>
              <a:rPr lang="en-US" dirty="0">
                <a:latin typeface="Times New Roman" panose="02020603050405020304" pitchFamily="18" charset="0"/>
                <a:ea typeface="Calibri" panose="020F0502020204030204" pitchFamily="34" charset="0"/>
                <a:cs typeface="Arial" panose="020B0604020202020204" pitchFamily="34" charset="0"/>
              </a:rPr>
              <a:t>e</a:t>
            </a:r>
            <a:r>
              <a:rPr lang="en-US" spc="10" dirty="0">
                <a:latin typeface="Times New Roman" panose="02020603050405020304" pitchFamily="18" charset="0"/>
                <a:ea typeface="Calibri" panose="020F0502020204030204" pitchFamily="34" charset="0"/>
                <a:cs typeface="Arial" panose="020B0604020202020204" pitchFamily="34" charset="0"/>
              </a:rPr>
              <a:t> </a:t>
            </a:r>
            <a:r>
              <a:rPr lang="en-US" spc="5" dirty="0">
                <a:latin typeface="Times New Roman" panose="02020603050405020304" pitchFamily="18" charset="0"/>
                <a:ea typeface="Calibri" panose="020F0502020204030204" pitchFamily="34" charset="0"/>
                <a:cs typeface="Arial" panose="020B0604020202020204" pitchFamily="34" charset="0"/>
              </a:rPr>
              <a:t>l</a:t>
            </a:r>
            <a:r>
              <a:rPr lang="en-US" spc="-10" dirty="0">
                <a:latin typeface="Times New Roman" panose="02020603050405020304" pitchFamily="18" charset="0"/>
                <a:ea typeface="Calibri" panose="020F0502020204030204" pitchFamily="34" charset="0"/>
                <a:cs typeface="Arial" panose="020B0604020202020204" pitchFamily="34" charset="0"/>
              </a:rPr>
              <a:t>e</a:t>
            </a:r>
            <a:r>
              <a:rPr lang="en-US" spc="-5" dirty="0">
                <a:latin typeface="Times New Roman" panose="02020603050405020304" pitchFamily="18" charset="0"/>
                <a:ea typeface="Calibri" panose="020F0502020204030204" pitchFamily="34" charset="0"/>
                <a:cs typeface="Arial" panose="020B0604020202020204" pitchFamily="34" charset="0"/>
              </a:rPr>
              <a:t>s</a:t>
            </a:r>
            <a:r>
              <a:rPr lang="en-US" dirty="0">
                <a:latin typeface="Times New Roman" panose="02020603050405020304" pitchFamily="18" charset="0"/>
                <a:ea typeface="Calibri" panose="020F0502020204030204" pitchFamily="34" charset="0"/>
                <a:cs typeface="Arial" panose="020B0604020202020204" pitchFamily="34" charset="0"/>
              </a:rPr>
              <a:t>s </a:t>
            </a:r>
            <a:r>
              <a:rPr lang="en-US" spc="5" dirty="0">
                <a:latin typeface="Times New Roman" panose="02020603050405020304" pitchFamily="18" charset="0"/>
                <a:ea typeface="Calibri" panose="020F0502020204030204" pitchFamily="34" charset="0"/>
                <a:cs typeface="Arial" panose="020B0604020202020204" pitchFamily="34" charset="0"/>
              </a:rPr>
              <a:t>th</a:t>
            </a:r>
            <a:r>
              <a:rPr lang="en-US" spc="-10" dirty="0">
                <a:latin typeface="Times New Roman" panose="02020603050405020304" pitchFamily="18" charset="0"/>
                <a:ea typeface="Calibri" panose="020F0502020204030204" pitchFamily="34" charset="0"/>
                <a:cs typeface="Arial" panose="020B0604020202020204" pitchFamily="34" charset="0"/>
              </a:rPr>
              <a:t>a</a:t>
            </a:r>
            <a:r>
              <a:rPr lang="en-US" dirty="0">
                <a:latin typeface="Times New Roman" panose="02020603050405020304" pitchFamily="18" charset="0"/>
                <a:ea typeface="Calibri" panose="020F0502020204030204" pitchFamily="34" charset="0"/>
                <a:cs typeface="Arial" panose="020B0604020202020204" pitchFamily="34" charset="0"/>
              </a:rPr>
              <a:t>n</a:t>
            </a:r>
            <a:r>
              <a:rPr lang="en-US" spc="5" dirty="0">
                <a:latin typeface="Times New Roman" panose="02020603050405020304" pitchFamily="18" charset="0"/>
                <a:ea typeface="Calibri" panose="020F0502020204030204" pitchFamily="34" charset="0"/>
                <a:cs typeface="Arial" panose="020B0604020202020204" pitchFamily="34" charset="0"/>
              </a:rPr>
              <a:t> </a:t>
            </a:r>
            <a:r>
              <a:rPr lang="en-US" spc="-15" dirty="0">
                <a:latin typeface="Times New Roman" panose="02020603050405020304" pitchFamily="18" charset="0"/>
                <a:ea typeface="Calibri" panose="020F0502020204030204" pitchFamily="34" charset="0"/>
                <a:cs typeface="Arial" panose="020B0604020202020204" pitchFamily="34" charset="0"/>
              </a:rPr>
              <a:t>(</a:t>
            </a:r>
            <a:r>
              <a:rPr lang="en-US" spc="5" dirty="0">
                <a:latin typeface="Times New Roman" panose="02020603050405020304" pitchFamily="18" charset="0"/>
                <a:ea typeface="Calibri" panose="020F0502020204030204" pitchFamily="34" charset="0"/>
                <a:cs typeface="Arial" panose="020B0604020202020204" pitchFamily="34" charset="0"/>
              </a:rPr>
              <a:t>1</a:t>
            </a:r>
            <a:r>
              <a:rPr lang="en-US" dirty="0">
                <a:latin typeface="Times New Roman" panose="02020603050405020304" pitchFamily="18" charset="0"/>
                <a:ea typeface="Calibri" panose="020F0502020204030204" pitchFamily="34" charset="0"/>
                <a:cs typeface="Arial" panose="020B0604020202020204" pitchFamily="34" charset="0"/>
              </a:rPr>
              <a:t>)</a:t>
            </a:r>
            <a:endParaRPr lang="en-US" sz="1400" dirty="0">
              <a:effectLst/>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249002190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5" name="Picture 18"/>
          <p:cNvPicPr>
            <a:picLocks noChangeAspect="1" noChangeArrowheads="1"/>
          </p:cNvPicPr>
          <p:nvPr/>
        </p:nvPicPr>
        <p:blipFill>
          <a:blip r:embed="rId2">
            <a:extLst>
              <a:ext uri="{28A0092B-C50C-407E-A947-70E740481C1C}">
                <a14:useLocalDpi xmlns:a14="http://schemas.microsoft.com/office/drawing/2010/main" val="0"/>
              </a:ext>
            </a:extLst>
          </a:blip>
          <a:srcRect l="46938" t="58836" r="46013" b="33626"/>
          <a:stretch>
            <a:fillRect/>
          </a:stretch>
        </p:blipFill>
        <p:spPr bwMode="auto">
          <a:xfrm>
            <a:off x="128058" y="1571486"/>
            <a:ext cx="1581679" cy="956288"/>
          </a:xfrm>
          <a:prstGeom prst="rect">
            <a:avLst/>
          </a:prstGeom>
          <a:noFill/>
          <a:extLst>
            <a:ext uri="{909E8E84-426E-40DD-AFC4-6F175D3DCCD1}">
              <a14:hiddenFill xmlns:a14="http://schemas.microsoft.com/office/drawing/2010/main">
                <a:solidFill>
                  <a:srgbClr val="FFFFFF"/>
                </a:solidFill>
              </a14:hiddenFill>
            </a:ext>
          </a:extLst>
        </p:spPr>
      </p:pic>
      <p:pic>
        <p:nvPicPr>
          <p:cNvPr id="3073" name="Picture 20"/>
          <p:cNvPicPr>
            <a:picLocks noChangeAspect="1" noChangeArrowheads="1"/>
          </p:cNvPicPr>
          <p:nvPr/>
        </p:nvPicPr>
        <p:blipFill>
          <a:blip r:embed="rId2">
            <a:extLst>
              <a:ext uri="{28A0092B-C50C-407E-A947-70E740481C1C}">
                <a14:useLocalDpi xmlns:a14="http://schemas.microsoft.com/office/drawing/2010/main" val="0"/>
              </a:ext>
            </a:extLst>
          </a:blip>
          <a:srcRect l="52307" t="58836" r="46013" b="37482"/>
          <a:stretch>
            <a:fillRect/>
          </a:stretch>
        </p:blipFill>
        <p:spPr bwMode="auto">
          <a:xfrm>
            <a:off x="1717271" y="728780"/>
            <a:ext cx="257175" cy="319088"/>
          </a:xfrm>
          <a:prstGeom prst="rect">
            <a:avLst/>
          </a:prstGeom>
          <a:noFill/>
          <a:extLst>
            <a:ext uri="{909E8E84-426E-40DD-AFC4-6F175D3DCCD1}">
              <a14:hiddenFill xmlns:a14="http://schemas.microsoft.com/office/drawing/2010/main">
                <a:solidFill>
                  <a:srgbClr val="FFFFFF"/>
                </a:solidFill>
              </a14:hiddenFill>
            </a:ext>
          </a:extLst>
        </p:spPr>
      </p:pic>
      <p:sp>
        <p:nvSpPr>
          <p:cNvPr id="2" name="Rectangle 4"/>
          <p:cNvSpPr>
            <a:spLocks noChangeArrowheads="1"/>
          </p:cNvSpPr>
          <p:nvPr/>
        </p:nvSpPr>
        <p:spPr bwMode="auto">
          <a:xfrm>
            <a:off x="338138" y="255899"/>
            <a:ext cx="11856323" cy="7078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Char char="•"/>
              <a:tabLst/>
            </a:pPr>
            <a:r>
              <a:rPr kumimoji="0" lang="en-US" altLang="ar-IQ" sz="2000" b="0" i="0" u="none" strike="noStrike" cap="none" normalizeH="0" baseline="0" dirty="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For bolted member: the following equation can be used to estimate the shear leg factor or reduction coefficient U</a:t>
            </a:r>
            <a:endParaRPr kumimoji="0" lang="en-US" altLang="ar-IQ" sz="2000" b="0" i="0" u="none" strike="noStrike" cap="none" normalizeH="0" baseline="0" dirty="0" smtClean="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ar-IQ" sz="2000" b="0" i="0" u="none" strike="noStrike" cap="none" normalizeH="0" baseline="0" dirty="0" smtClean="0">
              <a:ln>
                <a:noFill/>
              </a:ln>
              <a:solidFill>
                <a:schemeClr val="tx1"/>
              </a:solidFill>
              <a:effectLst/>
              <a:latin typeface="Arial" panose="020B0604020202020204" pitchFamily="34" charset="0"/>
            </a:endParaRPr>
          </a:p>
        </p:txBody>
      </p:sp>
      <p:sp>
        <p:nvSpPr>
          <p:cNvPr id="3" name="Rectangle 5"/>
          <p:cNvSpPr>
            <a:spLocks noChangeArrowheads="1"/>
          </p:cNvSpPr>
          <p:nvPr/>
        </p:nvSpPr>
        <p:spPr bwMode="auto">
          <a:xfrm>
            <a:off x="609600" y="60960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ar-IQ"/>
          </a:p>
        </p:txBody>
      </p:sp>
      <p:sp>
        <p:nvSpPr>
          <p:cNvPr id="4" name="Rectangle 6"/>
          <p:cNvSpPr>
            <a:spLocks noChangeArrowheads="1"/>
          </p:cNvSpPr>
          <p:nvPr/>
        </p:nvSpPr>
        <p:spPr bwMode="auto">
          <a:xfrm>
            <a:off x="1974446" y="667018"/>
            <a:ext cx="9955306" cy="132343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en-US" altLang="ar-IQ" sz="2000" b="0" i="0" u="none" strike="noStrike" cap="none" normalizeH="0" baseline="0" dirty="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 Distance from the plain of the connection to the centroid of the area of the whole section</a:t>
            </a:r>
            <a:endParaRPr kumimoji="0" lang="en-US" altLang="ar-IQ" sz="2000" b="0" i="0" u="none" strike="noStrike" cap="none" normalizeH="0" baseline="0" dirty="0" smtClean="0">
              <a:ln>
                <a:noFill/>
              </a:ln>
              <a:solidFill>
                <a:schemeClr val="tx1"/>
              </a:solidFill>
              <a:effectLst/>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n-US" altLang="ar-IQ" sz="2000" b="0" i="0" u="none" strike="noStrike" cap="none" normalizeH="0" baseline="0" dirty="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L = length between first and last bolts in the line. When there are two or more lines of bolts, L is the length of the line with the maximum number of bolts.</a:t>
            </a:r>
            <a:endParaRPr kumimoji="0" lang="en-US" altLang="ar-IQ" sz="2000" b="0" i="0" u="none" strike="noStrike" cap="none" normalizeH="0" baseline="0" dirty="0" smtClean="0">
              <a:ln>
                <a:noFill/>
              </a:ln>
              <a:solidFill>
                <a:schemeClr val="tx1"/>
              </a:solidFill>
              <a:effectLst/>
            </a:endParaRPr>
          </a:p>
          <a:p>
            <a:pPr marL="0" marR="0" lvl="0" indent="0" algn="just" defTabSz="914400" rtl="0" eaLnBrk="0" fontAlgn="base" latinLnBrk="0" hangingPunct="0">
              <a:lnSpc>
                <a:spcPct val="100000"/>
              </a:lnSpc>
              <a:spcBef>
                <a:spcPct val="0"/>
              </a:spcBef>
              <a:spcAft>
                <a:spcPct val="0"/>
              </a:spcAft>
              <a:buClrTx/>
              <a:buSzTx/>
              <a:buFontTx/>
              <a:buNone/>
              <a:tabLst/>
            </a:pPr>
            <a:endParaRPr kumimoji="0" lang="en-US" altLang="ar-IQ" sz="2000" b="0" i="0" u="none" strike="noStrike" cap="none" normalizeH="0" baseline="0" dirty="0" smtClean="0">
              <a:ln>
                <a:noFill/>
              </a:ln>
              <a:solidFill>
                <a:schemeClr val="tx1"/>
              </a:solidFill>
              <a:effectLst/>
            </a:endParaRPr>
          </a:p>
        </p:txBody>
      </p:sp>
      <p:sp>
        <p:nvSpPr>
          <p:cNvPr id="5" name="Rectangle 7"/>
          <p:cNvSpPr>
            <a:spLocks noChangeArrowheads="1"/>
          </p:cNvSpPr>
          <p:nvPr/>
        </p:nvSpPr>
        <p:spPr bwMode="auto">
          <a:xfrm>
            <a:off x="1709737" y="1773734"/>
            <a:ext cx="9814491" cy="501675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justLow" defTabSz="914400" rtl="0" eaLnBrk="0" fontAlgn="base" latinLnBrk="0" hangingPunct="0">
              <a:lnSpc>
                <a:spcPct val="100000"/>
              </a:lnSpc>
              <a:spcBef>
                <a:spcPct val="0"/>
              </a:spcBef>
              <a:spcAft>
                <a:spcPct val="0"/>
              </a:spcAft>
              <a:buClrTx/>
              <a:buSzTx/>
              <a:buFontTx/>
              <a:buNone/>
              <a:tabLst/>
            </a:pPr>
            <a:r>
              <a:rPr kumimoji="0" lang="en-US" altLang="ar-IQ" sz="2000" b="0" i="0" u="none" strike="noStrike" cap="none" normalizeH="0" baseline="0" dirty="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In order to calculate U for W section connected by its flange only, we will assume that the section is split into two structural tees. Then the    will be the distance from the outside edge of the flange to the C.G of the structure Tee</a:t>
            </a:r>
            <a:endParaRPr kumimoji="0" lang="en-US" altLang="ar-IQ" sz="2000" b="0" i="0" u="none" strike="noStrike" cap="none" normalizeH="0" baseline="0" dirty="0" smtClean="0">
              <a:ln>
                <a:noFill/>
              </a:ln>
              <a:solidFill>
                <a:schemeClr val="tx1"/>
              </a:solidFill>
              <a:effectLst/>
            </a:endParaRPr>
          </a:p>
          <a:p>
            <a:pPr marL="0" marR="0" lvl="0" indent="0" algn="justLow" defTabSz="914400" rtl="0" eaLnBrk="0" fontAlgn="base" latinLnBrk="0" hangingPunct="0">
              <a:lnSpc>
                <a:spcPct val="100000"/>
              </a:lnSpc>
              <a:spcBef>
                <a:spcPct val="0"/>
              </a:spcBef>
              <a:spcAft>
                <a:spcPct val="0"/>
              </a:spcAft>
              <a:buClrTx/>
              <a:buSzTx/>
              <a:buFontTx/>
              <a:buChar char="•"/>
              <a:tabLst/>
            </a:pPr>
            <a:r>
              <a:rPr kumimoji="0" lang="en-US" altLang="ar-IQ" sz="2000" b="0" i="0" u="none" strike="noStrike" cap="none" normalizeH="0" baseline="0" dirty="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For welded members: when tension loads are transferred   by welds, the rules from AISC table D3.1 that are to be used to determine values of A and U are as follows</a:t>
            </a:r>
            <a:endParaRPr kumimoji="0" lang="en-US" altLang="ar-IQ" sz="2000" b="0" i="0" u="none" strike="noStrike" cap="none" normalizeH="0" baseline="0" dirty="0" smtClean="0">
              <a:ln>
                <a:noFill/>
              </a:ln>
              <a:solidFill>
                <a:schemeClr val="tx1"/>
              </a:solidFill>
              <a:effectLst/>
            </a:endParaRPr>
          </a:p>
          <a:p>
            <a:pPr marL="0" marR="0" lvl="0" indent="0" algn="justLow" defTabSz="914400" rtl="0" eaLnBrk="0" fontAlgn="base" latinLnBrk="0" hangingPunct="0">
              <a:lnSpc>
                <a:spcPct val="100000"/>
              </a:lnSpc>
              <a:spcBef>
                <a:spcPct val="0"/>
              </a:spcBef>
              <a:spcAft>
                <a:spcPct val="0"/>
              </a:spcAft>
              <a:buClrTx/>
              <a:buSzTx/>
              <a:buFontTx/>
              <a:buNone/>
              <a:tabLst/>
            </a:pPr>
            <a:r>
              <a:rPr kumimoji="0" lang="en-US" altLang="ar-IQ" sz="2000" b="0" i="0" u="none" strike="noStrike" cap="none" normalizeH="0" baseline="0" dirty="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1.  Should the load be transmitted only by longitudinal welds to other than a plate member, or by longitudinal welds in combination with transverse welds, A is to equal the gross area of the member Ag.</a:t>
            </a:r>
            <a:endParaRPr kumimoji="0" lang="en-US" altLang="ar-IQ" sz="2000" b="0" i="0" u="none" strike="noStrike" cap="none" normalizeH="0" baseline="0" dirty="0" smtClean="0">
              <a:ln>
                <a:noFill/>
              </a:ln>
              <a:solidFill>
                <a:schemeClr val="tx1"/>
              </a:solidFill>
              <a:effectLst/>
            </a:endParaRPr>
          </a:p>
          <a:p>
            <a:pPr marL="0" marR="0" lvl="0" indent="0" algn="justLow" defTabSz="914400" rtl="0" eaLnBrk="0" fontAlgn="base" latinLnBrk="0" hangingPunct="0">
              <a:lnSpc>
                <a:spcPct val="100000"/>
              </a:lnSpc>
              <a:spcBef>
                <a:spcPct val="0"/>
              </a:spcBef>
              <a:spcAft>
                <a:spcPct val="0"/>
              </a:spcAft>
              <a:buClrTx/>
              <a:buSzTx/>
              <a:buFontTx/>
              <a:buNone/>
              <a:tabLst/>
            </a:pPr>
            <a:r>
              <a:rPr kumimoji="0" lang="en-US" altLang="ar-IQ" sz="2000" b="0" i="0" u="none" strike="noStrike" cap="none" normalizeH="0" baseline="0" dirty="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2.  Should a tension load be transmitted only by transverse welds, A is to equal the area of the directly connected elements U is to equal 1.0 (case 3 in Table D3.1)</a:t>
            </a:r>
            <a:endParaRPr kumimoji="0" lang="en-US" altLang="ar-IQ" sz="2000" b="0" i="0" u="none" strike="noStrike" cap="none" normalizeH="0" baseline="0" dirty="0" smtClean="0">
              <a:ln>
                <a:noFill/>
              </a:ln>
              <a:solidFill>
                <a:schemeClr val="tx1"/>
              </a:solidFill>
              <a:effectLst/>
            </a:endParaRPr>
          </a:p>
          <a:p>
            <a:pPr marL="0" marR="0" lvl="0" indent="0" algn="justLow" defTabSz="914400" rtl="0" eaLnBrk="0" fontAlgn="base" latinLnBrk="0" hangingPunct="0">
              <a:lnSpc>
                <a:spcPct val="100000"/>
              </a:lnSpc>
              <a:spcBef>
                <a:spcPct val="0"/>
              </a:spcBef>
              <a:spcAft>
                <a:spcPct val="0"/>
              </a:spcAft>
              <a:buClrTx/>
              <a:buSzTx/>
              <a:buFontTx/>
              <a:buNone/>
              <a:tabLst/>
            </a:pPr>
            <a:r>
              <a:rPr kumimoji="0" lang="en-US" altLang="ar-IQ" sz="2000" b="0" i="0" u="none" strike="noStrike" cap="none" normalizeH="0" baseline="0" dirty="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3.  Test has shown that when flat plates or bars connected by longitudinal fillet welds are used as tension members, they may fail prematurely by shear lag at the corners if the welds are too far apart. Therefore, the AISC specification states that when such situations are encountered, the length of the welds may not be less than the width of the plates or bars. The letter A represents the area of the plate, and UA is the effective net area. For such situations the value of U to be used (case 4 in Table D3.1) are as follows:</a:t>
            </a:r>
            <a:endParaRPr kumimoji="0" lang="en-US" altLang="ar-IQ" sz="2000" b="0" i="0" u="none" strike="noStrike" cap="none" normalizeH="0" baseline="0" dirty="0" smtClean="0">
              <a:ln>
                <a:noFill/>
              </a:ln>
              <a:solidFill>
                <a:schemeClr val="tx1"/>
              </a:solidFill>
              <a:effectLst/>
            </a:endParaRPr>
          </a:p>
        </p:txBody>
      </p:sp>
    </p:spTree>
    <p:extLst>
      <p:ext uri="{BB962C8B-B14F-4D97-AF65-F5344CB8AC3E}">
        <p14:creationId xmlns:p14="http://schemas.microsoft.com/office/powerpoint/2010/main" val="419699264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ChangeArrowheads="1"/>
          </p:cNvSpPr>
          <p:nvPr/>
        </p:nvSpPr>
        <p:spPr bwMode="auto">
          <a:xfrm>
            <a:off x="1633166" y="184559"/>
            <a:ext cx="4798638" cy="37856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ar-IQ" sz="2000" b="0" i="0" u="none" strike="noStrike" cap="none" normalizeH="0" baseline="0" dirty="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When l ≥ 2w (U = 1.0)</a:t>
            </a:r>
            <a:endParaRPr kumimoji="0" lang="en-US" altLang="ar-IQ" sz="2000" b="0" i="0" u="none" strike="noStrike" cap="none" normalizeH="0" baseline="0" dirty="0" smtClean="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ar-IQ" sz="2000" b="0" i="0" u="none" strike="noStrike" cap="none" normalizeH="0" baseline="0" dirty="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When 2w≥ l ≥ 1.5w (U = 0.87)</a:t>
            </a:r>
            <a:endParaRPr kumimoji="0" lang="en-US" altLang="ar-IQ" sz="2000" b="0" i="0" u="none" strike="noStrike" cap="none" normalizeH="0" baseline="0" dirty="0" smtClean="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ar-IQ" sz="2000" b="0" i="0" u="none" strike="noStrike" cap="none" normalizeH="0" baseline="0" dirty="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When 1.5w≥ l ≥ w (U = 0.75)</a:t>
            </a:r>
            <a:endParaRPr kumimoji="0" lang="en-US" altLang="ar-IQ" sz="2000" b="0" i="0" u="none" strike="noStrike" cap="none" normalizeH="0" baseline="0" dirty="0" smtClean="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ar-IQ" sz="2000" b="0" i="0" u="none" strike="noStrike" cap="none" normalizeH="0" baseline="0" dirty="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Where </a:t>
            </a:r>
            <a:endParaRPr kumimoji="0" lang="en-US" altLang="ar-IQ" sz="2000" b="0" i="0" u="none" strike="noStrike" cap="none" normalizeH="0" baseline="0" dirty="0" smtClean="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ar-IQ" sz="2000" b="0" i="0" u="none" strike="noStrike" cap="none" normalizeH="0" baseline="0" dirty="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l = weld length, in</a:t>
            </a:r>
            <a:endParaRPr kumimoji="0" lang="en-US" altLang="ar-IQ" sz="2000" b="0" i="0" u="none" strike="noStrike" cap="none" normalizeH="0" baseline="0" dirty="0" smtClean="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ar-IQ" sz="2000" b="0" i="0" u="none" strike="noStrike" cap="none" normalizeH="0" baseline="0" dirty="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w = plat width (distance between weld), in</a:t>
            </a:r>
            <a:endParaRPr kumimoji="0" lang="en-US" altLang="ar-IQ" sz="2000" b="0" i="0" u="none" strike="noStrike" cap="none" normalizeH="0" baseline="0" dirty="0" smtClean="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ar-IQ" sz="2000" b="1" i="0" u="none" strike="noStrike" cap="none" normalizeH="0" baseline="0" dirty="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Connecting elements</a:t>
            </a:r>
            <a:r>
              <a:rPr kumimoji="0" lang="en-US" altLang="ar-IQ" sz="2000" b="0" i="0" u="none" strike="noStrike" cap="none" normalizeH="0" baseline="0" dirty="0" smtClean="0">
                <a:ln>
                  <a:noFill/>
                </a:ln>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a:t>
            </a:r>
            <a:r>
              <a:rPr kumimoji="0" lang="en-US" altLang="ar-IQ" sz="2000" b="0" i="0" u="none" strike="noStrike" cap="none" normalizeH="0" baseline="0" dirty="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for tension members: when splice or gusset </a:t>
            </a:r>
            <a:endParaRPr kumimoji="0" lang="en-US" altLang="ar-IQ" sz="2000" b="0" i="0" u="none" strike="noStrike" cap="none" normalizeH="0" baseline="0" dirty="0" smtClean="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ar-IQ" sz="2000" b="0" i="0" u="none" strike="noStrike" cap="none" normalizeH="0" baseline="0" dirty="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plates are used as statically loaded tensile connecting elements, their strength shall be determined as follows</a:t>
            </a:r>
            <a:endParaRPr kumimoji="0" lang="en-US" altLang="ar-IQ" sz="2000" b="0" i="0" u="none" strike="noStrike" cap="none" normalizeH="0" baseline="0" dirty="0" smtClean="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ar-IQ" sz="2000" b="0" i="0" u="none" strike="noStrike" cap="none" normalizeH="0" baseline="0" dirty="0" smtClean="0">
              <a:ln>
                <a:noFill/>
              </a:ln>
              <a:solidFill>
                <a:schemeClr val="tx1"/>
              </a:solidFill>
              <a:effectLst/>
              <a:latin typeface="Arial" panose="020B0604020202020204" pitchFamily="34" charset="0"/>
            </a:endParaRPr>
          </a:p>
        </p:txBody>
      </p:sp>
      <p:pic>
        <p:nvPicPr>
          <p:cNvPr id="4097" name="Picture 22"/>
          <p:cNvPicPr>
            <a:picLocks noChangeAspect="1" noChangeArrowheads="1"/>
          </p:cNvPicPr>
          <p:nvPr/>
        </p:nvPicPr>
        <p:blipFill>
          <a:blip r:embed="rId2">
            <a:extLst>
              <a:ext uri="{28A0092B-C50C-407E-A947-70E740481C1C}">
                <a14:useLocalDpi xmlns:a14="http://schemas.microsoft.com/office/drawing/2010/main" val="0"/>
              </a:ext>
            </a:extLst>
          </a:blip>
          <a:srcRect l="30101" t="26472" r="29836" b="17664"/>
          <a:stretch>
            <a:fillRect/>
          </a:stretch>
        </p:blipFill>
        <p:spPr bwMode="auto">
          <a:xfrm>
            <a:off x="6431804" y="2568015"/>
            <a:ext cx="5760196" cy="4168961"/>
          </a:xfrm>
          <a:prstGeom prst="rect">
            <a:avLst/>
          </a:prstGeom>
          <a:noFill/>
          <a:extLst>
            <a:ext uri="{909E8E84-426E-40DD-AFC4-6F175D3DCCD1}">
              <a14:hiddenFill xmlns:a14="http://schemas.microsoft.com/office/drawing/2010/main">
                <a:solidFill>
                  <a:srgbClr val="FFFFFF"/>
                </a:solidFill>
              </a14:hiddenFill>
            </a:ext>
          </a:extLst>
        </p:spPr>
      </p:pic>
      <p:sp>
        <p:nvSpPr>
          <p:cNvPr id="3" name="Rectangle 3"/>
          <p:cNvSpPr>
            <a:spLocks noChangeArrowheads="1"/>
          </p:cNvSpPr>
          <p:nvPr/>
        </p:nvSpPr>
        <p:spPr bwMode="auto">
          <a:xfrm>
            <a:off x="2045915" y="1748118"/>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ar-IQ"/>
          </a:p>
        </p:txBody>
      </p:sp>
    </p:spTree>
    <p:extLst>
      <p:ext uri="{BB962C8B-B14F-4D97-AF65-F5344CB8AC3E}">
        <p14:creationId xmlns:p14="http://schemas.microsoft.com/office/powerpoint/2010/main" val="370979289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ChangeArrowheads="1"/>
          </p:cNvSpPr>
          <p:nvPr/>
        </p:nvSpPr>
        <p:spPr bwMode="auto">
          <a:xfrm>
            <a:off x="2419644" y="1260250"/>
            <a:ext cx="8687627" cy="19389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just" defTabSz="914400" rtl="0" eaLnBrk="0" fontAlgn="base" latinLnBrk="0" hangingPunct="0">
              <a:lnSpc>
                <a:spcPct val="100000"/>
              </a:lnSpc>
              <a:spcBef>
                <a:spcPct val="0"/>
              </a:spcBef>
              <a:spcAft>
                <a:spcPct val="0"/>
              </a:spcAft>
              <a:buClrTx/>
              <a:buSzTx/>
              <a:buFontTx/>
              <a:buChar char="•"/>
              <a:tabLst/>
            </a:pPr>
            <a:r>
              <a:rPr kumimoji="0" lang="en-US" altLang="ar-IQ" sz="2000" b="0" i="0" u="sng" strike="noStrike" cap="none" normalizeH="0" baseline="0" dirty="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Example 5:</a:t>
            </a:r>
            <a:endParaRPr kumimoji="0" lang="en-US" altLang="ar-IQ" sz="2000" b="0" i="0" u="none" strike="noStrike" cap="none" normalizeH="0" baseline="0" dirty="0" smtClean="0">
              <a:ln>
                <a:noFill/>
              </a:ln>
              <a:solidFill>
                <a:schemeClr val="tx1"/>
              </a:solidFill>
              <a:effectLst/>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n-US" altLang="ar-IQ" sz="2000" b="0" i="0" u="none" strike="noStrike" cap="none" normalizeH="0" baseline="0" dirty="0" smtClean="0">
                <a:ln>
                  <a:noFill/>
                </a:ln>
                <a:solidFill>
                  <a:schemeClr val="tx1"/>
                </a:solidFill>
                <a:effectLst/>
                <a:latin typeface="Calibri" panose="020F0502020204030204" pitchFamily="34" charset="0"/>
                <a:ea typeface="Times New Roman" panose="02020603050405020304" pitchFamily="18" charset="0"/>
                <a:cs typeface="Arial" panose="020B0604020202020204" pitchFamily="34" charset="0"/>
              </a:rPr>
              <a:t>Determine the LRFD tensile design strength for a W 10x45 with two lines of (3/4in diameter) bolts in each flange using A572 Grade 50 steel and the AISC specification. There are assumed to be at least three bolts in each line (4in on center), and the bolts are not staggered with respect to each other.</a:t>
            </a:r>
            <a:endParaRPr kumimoji="0" lang="en-US" altLang="ar-IQ" sz="2000" b="0" i="0" u="none" strike="noStrike" cap="none" normalizeH="0" baseline="0" dirty="0" smtClean="0">
              <a:ln>
                <a:noFill/>
              </a:ln>
              <a:solidFill>
                <a:schemeClr val="tx1"/>
              </a:solidFill>
              <a:effectLst/>
            </a:endParaRPr>
          </a:p>
          <a:p>
            <a:pPr marL="0" marR="0" lvl="0" indent="0" algn="just" defTabSz="914400" rtl="0" eaLnBrk="0" fontAlgn="base" latinLnBrk="0" hangingPunct="0">
              <a:lnSpc>
                <a:spcPct val="100000"/>
              </a:lnSpc>
              <a:spcBef>
                <a:spcPct val="0"/>
              </a:spcBef>
              <a:spcAft>
                <a:spcPct val="0"/>
              </a:spcAft>
              <a:buClrTx/>
              <a:buSzTx/>
              <a:buFontTx/>
              <a:buNone/>
              <a:tabLst/>
            </a:pPr>
            <a:endParaRPr kumimoji="0" lang="en-US" altLang="ar-IQ" sz="2000" b="0" i="0" u="none" strike="noStrike" cap="none" normalizeH="0" baseline="0" dirty="0" smtClean="0">
              <a:ln>
                <a:noFill/>
              </a:ln>
              <a:solidFill>
                <a:schemeClr val="tx1"/>
              </a:solidFill>
              <a:effectLst/>
              <a:latin typeface="Arial" panose="020B0604020202020204" pitchFamily="34" charset="0"/>
            </a:endParaRPr>
          </a:p>
        </p:txBody>
      </p:sp>
      <p:pic>
        <p:nvPicPr>
          <p:cNvPr id="5121" name="Picture 2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106193" y="3375436"/>
            <a:ext cx="2519363" cy="2389187"/>
          </a:xfrm>
          <a:prstGeom prst="rect">
            <a:avLst/>
          </a:prstGeom>
          <a:noFill/>
          <a:extLst>
            <a:ext uri="{909E8E84-426E-40DD-AFC4-6F175D3DCCD1}">
              <a14:hiddenFill xmlns:a14="http://schemas.microsoft.com/office/drawing/2010/main">
                <a:solidFill>
                  <a:srgbClr val="FFFFFF"/>
                </a:solidFill>
              </a14:hiddenFill>
            </a:ext>
          </a:extLst>
        </p:spPr>
      </p:pic>
      <p:sp>
        <p:nvSpPr>
          <p:cNvPr id="3" name="Rectangle 3"/>
          <p:cNvSpPr>
            <a:spLocks noChangeArrowheads="1"/>
          </p:cNvSpPr>
          <p:nvPr/>
        </p:nvSpPr>
        <p:spPr bwMode="auto">
          <a:xfrm>
            <a:off x="269875" y="45720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ar-IQ"/>
          </a:p>
        </p:txBody>
      </p:sp>
    </p:spTree>
    <p:extLst>
      <p:ext uri="{BB962C8B-B14F-4D97-AF65-F5344CB8AC3E}">
        <p14:creationId xmlns:p14="http://schemas.microsoft.com/office/powerpoint/2010/main" val="322676451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4"/>
          <p:cNvPicPr>
            <a:picLocks noChangeAspect="1" noChangeArrowheads="1"/>
          </p:cNvPicPr>
          <p:nvPr/>
        </p:nvPicPr>
        <p:blipFill>
          <a:blip r:embed="rId2">
            <a:extLst>
              <a:ext uri="{28A0092B-C50C-407E-A947-70E740481C1C}">
                <a14:useLocalDpi xmlns:a14="http://schemas.microsoft.com/office/drawing/2010/main" val="0"/>
              </a:ext>
            </a:extLst>
          </a:blip>
          <a:srcRect l="52307" t="58836" r="46013" b="37482"/>
          <a:stretch>
            <a:fillRect/>
          </a:stretch>
        </p:blipFill>
        <p:spPr bwMode="auto">
          <a:xfrm>
            <a:off x="4064281" y="2882620"/>
            <a:ext cx="101168" cy="319087"/>
          </a:xfrm>
          <a:prstGeom prst="rect">
            <a:avLst/>
          </a:prstGeom>
          <a:noFill/>
          <a:extLst>
            <a:ext uri="{909E8E84-426E-40DD-AFC4-6F175D3DCCD1}">
              <a14:hiddenFill xmlns:a14="http://schemas.microsoft.com/office/drawing/2010/main">
                <a:solidFill>
                  <a:srgbClr val="FFFFFF"/>
                </a:solidFill>
              </a14:hiddenFill>
            </a:ext>
          </a:extLst>
        </p:spPr>
      </p:pic>
      <p:pic>
        <p:nvPicPr>
          <p:cNvPr id="6145" name="Picture 25"/>
          <p:cNvPicPr>
            <a:picLocks noChangeAspect="1" noChangeArrowheads="1"/>
          </p:cNvPicPr>
          <p:nvPr/>
        </p:nvPicPr>
        <p:blipFill>
          <a:blip r:embed="rId2">
            <a:extLst>
              <a:ext uri="{28A0092B-C50C-407E-A947-70E740481C1C}">
                <a14:useLocalDpi xmlns:a14="http://schemas.microsoft.com/office/drawing/2010/main" val="0"/>
              </a:ext>
            </a:extLst>
          </a:blip>
          <a:srcRect l="52307" t="58836" r="46013" b="37482"/>
          <a:stretch>
            <a:fillRect/>
          </a:stretch>
        </p:blipFill>
        <p:spPr bwMode="auto">
          <a:xfrm>
            <a:off x="3729318" y="2939770"/>
            <a:ext cx="101168" cy="319087"/>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p:cNvSpPr>
            <a:spLocks noChangeArrowheads="1"/>
          </p:cNvSpPr>
          <p:nvPr/>
        </p:nvSpPr>
        <p:spPr bwMode="auto">
          <a:xfrm>
            <a:off x="1637178" y="-37932"/>
            <a:ext cx="10968318" cy="37856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ar-IQ" sz="2000" b="0" i="0" u="sng" strike="noStrike" cap="none" normalizeH="0" baseline="0" dirty="0" smtClean="0">
                <a:ln>
                  <a:noFill/>
                </a:ln>
                <a:solidFill>
                  <a:schemeClr val="tx1"/>
                </a:solidFill>
                <a:effectLst/>
                <a:latin typeface="Calibri" panose="020F0502020204030204" pitchFamily="34" charset="0"/>
                <a:ea typeface="Times New Roman" panose="02020603050405020304" pitchFamily="18" charset="0"/>
                <a:cs typeface="Arial" panose="020B0604020202020204" pitchFamily="34" charset="0"/>
              </a:rPr>
              <a:t>Solution</a:t>
            </a:r>
            <a:endParaRPr kumimoji="0" lang="en-US" altLang="ar-IQ" sz="2000" b="0" i="0" u="none" strike="noStrike" cap="none" normalizeH="0" baseline="0" dirty="0" smtClean="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ar-IQ" sz="2000" b="0" i="0" u="none" strike="noStrike" cap="none" normalizeH="0" baseline="0" dirty="0" smtClean="0">
                <a:ln>
                  <a:noFill/>
                </a:ln>
                <a:solidFill>
                  <a:schemeClr val="tx1"/>
                </a:solidFill>
                <a:effectLst/>
                <a:latin typeface="Calibri" panose="020F0502020204030204" pitchFamily="34" charset="0"/>
                <a:ea typeface="Times New Roman" panose="02020603050405020304" pitchFamily="18" charset="0"/>
                <a:cs typeface="Arial" panose="020B0604020202020204" pitchFamily="34" charset="0"/>
              </a:rPr>
              <a:t>From table 2-6 of AISC manual </a:t>
            </a:r>
            <a:r>
              <a:rPr kumimoji="0" lang="en-US" altLang="ar-IQ" sz="2000" b="0" i="0" u="none" strike="noStrike" cap="none" normalizeH="0" baseline="0" dirty="0" err="1"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Fy</a:t>
            </a:r>
            <a:r>
              <a:rPr kumimoji="0" lang="en-US" altLang="ar-IQ" sz="2000" b="0" i="0" u="none" strike="noStrike" cap="none" normalizeH="0" baseline="0" dirty="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 = 50 </a:t>
            </a:r>
            <a:r>
              <a:rPr kumimoji="0" lang="en-US" altLang="ar-IQ" sz="2000" b="0" i="0" u="none" strike="noStrike" cap="none" normalizeH="0" baseline="0" dirty="0" err="1"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ksi</a:t>
            </a:r>
            <a:r>
              <a:rPr kumimoji="0" lang="en-US" altLang="ar-IQ" sz="2000" b="0" i="0" u="none" strike="noStrike" cap="none" normalizeH="0" baseline="0" dirty="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 Fu = 65 </a:t>
            </a:r>
            <a:r>
              <a:rPr kumimoji="0" lang="en-US" altLang="ar-IQ" sz="2000" b="0" i="0" u="none" strike="noStrike" cap="none" normalizeH="0" baseline="0" dirty="0" err="1"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ksi</a:t>
            </a:r>
            <a:r>
              <a:rPr kumimoji="0" lang="en-US" altLang="ar-IQ" sz="2000" b="0" i="0" u="none" strike="noStrike" cap="none" normalizeH="0" baseline="0" dirty="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 for A572 Grade 50 steel.</a:t>
            </a:r>
            <a:endParaRPr kumimoji="0" lang="en-US" altLang="ar-IQ" sz="2000" b="0" i="0" u="none" strike="noStrike" cap="none" normalizeH="0" baseline="0" dirty="0" smtClean="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ar-IQ" sz="2000" b="0" i="0" u="none" strike="noStrike" cap="none" normalizeH="0" baseline="0" dirty="0" smtClean="0">
                <a:ln>
                  <a:noFill/>
                </a:ln>
                <a:solidFill>
                  <a:schemeClr val="tx1"/>
                </a:solidFill>
                <a:effectLst/>
                <a:latin typeface="Calibri" panose="020F0502020204030204" pitchFamily="34" charset="0"/>
                <a:ea typeface="Times New Roman" panose="02020603050405020304" pitchFamily="18" charset="0"/>
                <a:cs typeface="Arial" panose="020B0604020202020204" pitchFamily="34" charset="0"/>
              </a:rPr>
              <a:t>From table 1-1 (W shapes Dimensions): for W 10x45 (Ag  = 13.3 in2, d =</a:t>
            </a:r>
            <a:endParaRPr kumimoji="0" lang="en-US" altLang="ar-IQ" sz="2000" b="0" i="0" u="none" strike="noStrike" cap="none" normalizeH="0" baseline="0" dirty="0" smtClean="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ar-IQ" sz="2000" b="0" i="0" u="none" strike="noStrike" cap="none" normalizeH="0" baseline="0" dirty="0" smtClean="0">
                <a:ln>
                  <a:noFill/>
                </a:ln>
                <a:solidFill>
                  <a:schemeClr val="tx1"/>
                </a:solidFill>
                <a:effectLst/>
                <a:latin typeface="Calibri" panose="020F0502020204030204" pitchFamily="34" charset="0"/>
                <a:ea typeface="Times New Roman" panose="02020603050405020304" pitchFamily="18" charset="0"/>
                <a:cs typeface="Arial" panose="020B0604020202020204" pitchFamily="34" charset="0"/>
              </a:rPr>
              <a:t>10.1 in, b</a:t>
            </a:r>
            <a:r>
              <a:rPr kumimoji="0" lang="en-US" altLang="ar-IQ" sz="2000" b="0" i="0" u="none" strike="noStrike" cap="none" normalizeH="0" baseline="-30000" dirty="0" smtClean="0">
                <a:ln>
                  <a:noFill/>
                </a:ln>
                <a:solidFill>
                  <a:schemeClr val="tx1"/>
                </a:solidFill>
                <a:effectLst/>
                <a:latin typeface="Calibri" panose="020F0502020204030204" pitchFamily="34" charset="0"/>
                <a:ea typeface="Times New Roman" panose="02020603050405020304" pitchFamily="18" charset="0"/>
                <a:cs typeface="Arial" panose="020B0604020202020204" pitchFamily="34" charset="0"/>
              </a:rPr>
              <a:t>f </a:t>
            </a:r>
            <a:r>
              <a:rPr kumimoji="0" lang="en-US" altLang="ar-IQ" sz="2000" b="0" i="0" u="none" strike="noStrike" cap="none" normalizeH="0" baseline="0" dirty="0" smtClean="0">
                <a:ln>
                  <a:noFill/>
                </a:ln>
                <a:solidFill>
                  <a:schemeClr val="tx1"/>
                </a:solidFill>
                <a:effectLst/>
                <a:latin typeface="Calibri" panose="020F0502020204030204" pitchFamily="34" charset="0"/>
                <a:ea typeface="Times New Roman" panose="02020603050405020304" pitchFamily="18" charset="0"/>
                <a:cs typeface="Arial" panose="020B0604020202020204" pitchFamily="34" charset="0"/>
              </a:rPr>
              <a:t>= 8.02 in, </a:t>
            </a:r>
            <a:r>
              <a:rPr kumimoji="0" lang="en-US" altLang="ar-IQ" sz="2000" b="0" i="0" u="none" strike="noStrike" cap="none" normalizeH="0" baseline="0" dirty="0" err="1" smtClean="0">
                <a:ln>
                  <a:noFill/>
                </a:ln>
                <a:solidFill>
                  <a:schemeClr val="tx1"/>
                </a:solidFill>
                <a:effectLst/>
                <a:latin typeface="Calibri" panose="020F0502020204030204" pitchFamily="34" charset="0"/>
                <a:ea typeface="Times New Roman" panose="02020603050405020304" pitchFamily="18" charset="0"/>
                <a:cs typeface="Arial" panose="020B0604020202020204" pitchFamily="34" charset="0"/>
              </a:rPr>
              <a:t>t</a:t>
            </a:r>
            <a:r>
              <a:rPr kumimoji="0" lang="en-US" altLang="ar-IQ" sz="2000" b="0" i="0" u="none" strike="noStrike" cap="none" normalizeH="0" baseline="-30000" dirty="0" err="1" smtClean="0">
                <a:ln>
                  <a:noFill/>
                </a:ln>
                <a:solidFill>
                  <a:schemeClr val="tx1"/>
                </a:solidFill>
                <a:effectLst/>
                <a:latin typeface="Calibri" panose="020F0502020204030204" pitchFamily="34" charset="0"/>
                <a:ea typeface="Times New Roman" panose="02020603050405020304" pitchFamily="18" charset="0"/>
                <a:cs typeface="Arial" panose="020B0604020202020204" pitchFamily="34" charset="0"/>
              </a:rPr>
              <a:t>f</a:t>
            </a:r>
            <a:r>
              <a:rPr kumimoji="0" lang="en-US" altLang="ar-IQ" sz="2000" b="0" i="0" u="none" strike="noStrike" cap="none" normalizeH="0" baseline="0" dirty="0" smtClean="0">
                <a:ln>
                  <a:noFill/>
                </a:ln>
                <a:solidFill>
                  <a:schemeClr val="tx1"/>
                </a:solidFill>
                <a:effectLst/>
                <a:latin typeface="Calibri" panose="020F0502020204030204" pitchFamily="34" charset="0"/>
                <a:ea typeface="Times New Roman" panose="02020603050405020304" pitchFamily="18" charset="0"/>
                <a:cs typeface="Arial" panose="020B0604020202020204" pitchFamily="34" charset="0"/>
              </a:rPr>
              <a:t> = 0.62 in)</a:t>
            </a:r>
            <a:endParaRPr kumimoji="0" lang="en-US" altLang="ar-IQ" sz="2000" b="0" i="0" u="none" strike="noStrike" cap="none" normalizeH="0" baseline="0" dirty="0" smtClean="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n-US" altLang="ar-IQ" sz="2000" b="0" i="0" u="none" strike="noStrike" cap="none" normalizeH="0" baseline="0" dirty="0" smtClean="0">
                <a:ln>
                  <a:noFill/>
                </a:ln>
                <a:solidFill>
                  <a:schemeClr val="tx1"/>
                </a:solidFill>
                <a:effectLst/>
                <a:latin typeface="Calibri" panose="020F0502020204030204" pitchFamily="34" charset="0"/>
                <a:ea typeface="Times New Roman" panose="02020603050405020304" pitchFamily="18" charset="0"/>
                <a:cs typeface="Arial" panose="020B0604020202020204" pitchFamily="34" charset="0"/>
              </a:rPr>
              <a:t>Cross sectional yielding</a:t>
            </a:r>
            <a:endParaRPr kumimoji="0" lang="en-US" altLang="ar-IQ" sz="2000" b="0" i="0" u="none" strike="noStrike" cap="none" normalizeH="0" baseline="0" dirty="0" smtClean="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ar-IQ" sz="2000" b="0" i="0" u="none" strike="noStrike" cap="none" normalizeH="0" baseline="0" dirty="0" err="1" smtClean="0">
                <a:ln>
                  <a:noFill/>
                </a:ln>
                <a:solidFill>
                  <a:schemeClr val="tx1"/>
                </a:solidFill>
                <a:effectLst/>
                <a:latin typeface="Calibri" panose="020F0502020204030204" pitchFamily="34" charset="0"/>
                <a:ea typeface="Times New Roman" panose="02020603050405020304" pitchFamily="18" charset="0"/>
                <a:cs typeface="Arial" panose="020B0604020202020204" pitchFamily="34" charset="0"/>
              </a:rPr>
              <a:t>P</a:t>
            </a:r>
            <a:r>
              <a:rPr kumimoji="0" lang="en-US" altLang="ar-IQ" sz="2000" b="0" i="0" u="none" strike="noStrike" cap="none" normalizeH="0" baseline="-30000" dirty="0" err="1" smtClean="0">
                <a:ln>
                  <a:noFill/>
                </a:ln>
                <a:solidFill>
                  <a:schemeClr val="tx1"/>
                </a:solidFill>
                <a:effectLst/>
                <a:latin typeface="Calibri" panose="020F0502020204030204" pitchFamily="34" charset="0"/>
                <a:ea typeface="Times New Roman" panose="02020603050405020304" pitchFamily="18" charset="0"/>
                <a:cs typeface="Arial" panose="020B0604020202020204" pitchFamily="34" charset="0"/>
              </a:rPr>
              <a:t>n</a:t>
            </a:r>
            <a:r>
              <a:rPr kumimoji="0" lang="en-US" altLang="ar-IQ" sz="2000" b="0" i="0" u="none" strike="noStrike" cap="none" normalizeH="0" baseline="0" dirty="0" smtClean="0">
                <a:ln>
                  <a:noFill/>
                </a:ln>
                <a:solidFill>
                  <a:schemeClr val="tx1"/>
                </a:solidFill>
                <a:effectLst/>
                <a:latin typeface="Calibri" panose="020F0502020204030204" pitchFamily="34" charset="0"/>
                <a:ea typeface="Times New Roman" panose="02020603050405020304" pitchFamily="18" charset="0"/>
                <a:cs typeface="Arial" panose="020B0604020202020204" pitchFamily="34" charset="0"/>
              </a:rPr>
              <a:t> = </a:t>
            </a:r>
            <a:r>
              <a:rPr kumimoji="0" lang="en-US" altLang="ar-IQ" sz="2000" b="0" i="0" u="none" strike="noStrike" cap="none" normalizeH="0" baseline="0" dirty="0" err="1" smtClean="0">
                <a:ln>
                  <a:noFill/>
                </a:ln>
                <a:solidFill>
                  <a:schemeClr val="tx1"/>
                </a:solidFill>
                <a:effectLst/>
                <a:latin typeface="Calibri" panose="020F0502020204030204" pitchFamily="34" charset="0"/>
                <a:ea typeface="Times New Roman" panose="02020603050405020304" pitchFamily="18" charset="0"/>
                <a:cs typeface="Arial" panose="020B0604020202020204" pitchFamily="34" charset="0"/>
              </a:rPr>
              <a:t>F</a:t>
            </a:r>
            <a:r>
              <a:rPr kumimoji="0" lang="en-US" altLang="ar-IQ" sz="2000" b="0" i="0" u="none" strike="noStrike" cap="none" normalizeH="0" baseline="-30000" dirty="0" err="1" smtClean="0">
                <a:ln>
                  <a:noFill/>
                </a:ln>
                <a:solidFill>
                  <a:schemeClr val="tx1"/>
                </a:solidFill>
                <a:effectLst/>
                <a:latin typeface="Calibri" panose="020F0502020204030204" pitchFamily="34" charset="0"/>
                <a:ea typeface="Times New Roman" panose="02020603050405020304" pitchFamily="18" charset="0"/>
                <a:cs typeface="Arial" panose="020B0604020202020204" pitchFamily="34" charset="0"/>
              </a:rPr>
              <a:t>y</a:t>
            </a:r>
            <a:r>
              <a:rPr kumimoji="0" lang="en-US" altLang="ar-IQ" sz="2000" b="0" i="0" u="none" strike="noStrike" cap="none" normalizeH="0" baseline="0" dirty="0" err="1" smtClean="0">
                <a:ln>
                  <a:noFill/>
                </a:ln>
                <a:solidFill>
                  <a:schemeClr val="tx1"/>
                </a:solidFill>
                <a:effectLst/>
                <a:latin typeface="Calibri" panose="020F0502020204030204" pitchFamily="34" charset="0"/>
                <a:ea typeface="Times New Roman" panose="02020603050405020304" pitchFamily="18" charset="0"/>
                <a:cs typeface="Arial" panose="020B0604020202020204" pitchFamily="34" charset="0"/>
              </a:rPr>
              <a:t>A</a:t>
            </a:r>
            <a:r>
              <a:rPr kumimoji="0" lang="en-US" altLang="ar-IQ" sz="2000" b="0" i="0" u="none" strike="noStrike" cap="none" normalizeH="0" baseline="-30000" dirty="0" err="1" smtClean="0">
                <a:ln>
                  <a:noFill/>
                </a:ln>
                <a:solidFill>
                  <a:schemeClr val="tx1"/>
                </a:solidFill>
                <a:effectLst/>
                <a:latin typeface="Calibri" panose="020F0502020204030204" pitchFamily="34" charset="0"/>
                <a:ea typeface="Times New Roman" panose="02020603050405020304" pitchFamily="18" charset="0"/>
                <a:cs typeface="Arial" panose="020B0604020202020204" pitchFamily="34" charset="0"/>
              </a:rPr>
              <a:t>g</a:t>
            </a:r>
            <a:endParaRPr kumimoji="0" lang="en-US" altLang="ar-IQ" sz="2000" b="0" i="0" u="none" strike="noStrike" cap="none" normalizeH="0" baseline="0" dirty="0" smtClean="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ar-IQ" sz="2000" b="0" i="0" u="none" strike="noStrike" cap="none" normalizeH="0" baseline="0" dirty="0" err="1" smtClean="0">
                <a:ln>
                  <a:noFill/>
                </a:ln>
                <a:solidFill>
                  <a:schemeClr val="tx1"/>
                </a:solidFill>
                <a:effectLst/>
                <a:latin typeface="Calibri" panose="020F0502020204030204" pitchFamily="34" charset="0"/>
                <a:ea typeface="Times New Roman" panose="02020603050405020304" pitchFamily="18" charset="0"/>
                <a:cs typeface="Arial" panose="020B0604020202020204" pitchFamily="34" charset="0"/>
              </a:rPr>
              <a:t>P</a:t>
            </a:r>
            <a:r>
              <a:rPr kumimoji="0" lang="en-US" altLang="ar-IQ" sz="2000" b="0" i="0" u="none" strike="noStrike" cap="none" normalizeH="0" baseline="-30000" dirty="0" err="1" smtClean="0">
                <a:ln>
                  <a:noFill/>
                </a:ln>
                <a:solidFill>
                  <a:schemeClr val="tx1"/>
                </a:solidFill>
                <a:effectLst/>
                <a:latin typeface="Calibri" panose="020F0502020204030204" pitchFamily="34" charset="0"/>
                <a:ea typeface="Times New Roman" panose="02020603050405020304" pitchFamily="18" charset="0"/>
                <a:cs typeface="Arial" panose="020B0604020202020204" pitchFamily="34" charset="0"/>
              </a:rPr>
              <a:t>n</a:t>
            </a:r>
            <a:r>
              <a:rPr kumimoji="0" lang="en-US" altLang="ar-IQ" sz="2000" b="0" i="0" u="none" strike="noStrike" cap="none" normalizeH="0" baseline="0" dirty="0" smtClean="0">
                <a:ln>
                  <a:noFill/>
                </a:ln>
                <a:solidFill>
                  <a:schemeClr val="tx1"/>
                </a:solidFill>
                <a:effectLst/>
                <a:latin typeface="Calibri" panose="020F0502020204030204" pitchFamily="34" charset="0"/>
                <a:ea typeface="Times New Roman" panose="02020603050405020304" pitchFamily="18" charset="0"/>
                <a:cs typeface="Arial" panose="020B0604020202020204" pitchFamily="34" charset="0"/>
              </a:rPr>
              <a:t> = 50 * 13.3 = 665k</a:t>
            </a:r>
            <a:endParaRPr kumimoji="0" lang="en-US" altLang="ar-IQ" sz="2000" b="0" i="0" u="none" strike="noStrike" cap="none" normalizeH="0" baseline="0" dirty="0" smtClean="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ar-IQ" sz="2000" b="0" i="0" u="none" strike="noStrike" cap="none" normalizeH="0" baseline="0" dirty="0" err="1" smtClean="0">
                <a:ln>
                  <a:noFill/>
                </a:ln>
                <a:solidFill>
                  <a:schemeClr val="tx1"/>
                </a:solidFill>
                <a:effectLst/>
                <a:latin typeface="AMGDT" panose="02000400000000000000" pitchFamily="2" charset="0"/>
                <a:ea typeface="Calibri" panose="020F0502020204030204" pitchFamily="34" charset="0"/>
                <a:cs typeface="Times New Roman" panose="02020603050405020304" pitchFamily="18" charset="0"/>
              </a:rPr>
              <a:t>n</a:t>
            </a:r>
            <a:r>
              <a:rPr kumimoji="0" lang="en-US" altLang="ar-IQ" sz="2000" b="0" i="0" u="none" strike="noStrike" cap="none" normalizeH="0" baseline="-30000" dirty="0" err="1"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t</a:t>
            </a:r>
            <a:r>
              <a:rPr kumimoji="0" lang="en-US" altLang="ar-IQ" sz="2000" b="0" i="0" u="none" strike="noStrike" cap="none" normalizeH="0" baseline="0" dirty="0" err="1"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P</a:t>
            </a:r>
            <a:r>
              <a:rPr kumimoji="0" lang="en-US" altLang="ar-IQ" sz="2000" b="0" i="0" u="none" strike="noStrike" cap="none" normalizeH="0" baseline="-30000" dirty="0" err="1"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n</a:t>
            </a:r>
            <a:r>
              <a:rPr kumimoji="0" lang="en-US" altLang="ar-IQ" sz="2000" b="0" i="0" u="none" strike="noStrike" cap="none" normalizeH="0" baseline="0" dirty="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 = </a:t>
            </a:r>
            <a:r>
              <a:rPr kumimoji="0" lang="en-US" altLang="ar-IQ" sz="2000" b="0" i="0" u="none" strike="noStrike" cap="none" normalizeH="0" baseline="0" dirty="0" err="1" smtClean="0">
                <a:ln>
                  <a:noFill/>
                </a:ln>
                <a:solidFill>
                  <a:schemeClr val="tx1"/>
                </a:solidFill>
                <a:effectLst/>
                <a:latin typeface="AMGDT" panose="02000400000000000000" pitchFamily="2" charset="0"/>
                <a:ea typeface="Calibri" panose="020F0502020204030204" pitchFamily="34" charset="0"/>
                <a:cs typeface="Times New Roman" panose="02020603050405020304" pitchFamily="18" charset="0"/>
              </a:rPr>
              <a:t>n</a:t>
            </a:r>
            <a:r>
              <a:rPr kumimoji="0" lang="en-US" altLang="ar-IQ" sz="2000" b="0" i="0" u="none" strike="noStrike" cap="none" normalizeH="0" baseline="-30000" dirty="0" err="1"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t</a:t>
            </a:r>
            <a:r>
              <a:rPr kumimoji="0" lang="en-US" altLang="ar-IQ" sz="2000" b="0" i="0" u="none" strike="noStrike" cap="none" normalizeH="0" baseline="0" dirty="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 * </a:t>
            </a:r>
            <a:r>
              <a:rPr kumimoji="0" lang="en-US" altLang="ar-IQ" sz="2000" b="0" i="0" u="none" strike="noStrike" cap="none" normalizeH="0" baseline="0" dirty="0" err="1"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F</a:t>
            </a:r>
            <a:r>
              <a:rPr kumimoji="0" lang="en-US" altLang="ar-IQ" sz="2000" b="0" i="0" u="none" strike="noStrike" cap="none" normalizeH="0" baseline="-30000" dirty="0" err="1"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y</a:t>
            </a:r>
            <a:r>
              <a:rPr kumimoji="0" lang="en-US" altLang="ar-IQ" sz="2000" b="0" i="0" u="none" strike="noStrike" cap="none" normalizeH="0" baseline="0" dirty="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 * A</a:t>
            </a:r>
            <a:r>
              <a:rPr kumimoji="0" lang="en-US" altLang="ar-IQ" sz="2000" b="0" i="0" u="none" strike="noStrike" cap="none" normalizeH="0" baseline="-30000" dirty="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g</a:t>
            </a:r>
            <a:r>
              <a:rPr kumimoji="0" lang="en-US" altLang="ar-IQ" sz="2000" b="0" i="0" u="none" strike="noStrike" cap="none" normalizeH="0" baseline="0" dirty="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  </a:t>
            </a:r>
            <a:endParaRPr kumimoji="0" lang="en-US" altLang="ar-IQ" sz="2000" b="0" i="0" u="none" strike="noStrike" cap="none" normalizeH="0" baseline="0" dirty="0" smtClean="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ar-IQ" sz="2000" b="0" i="0" u="none" strike="noStrike" cap="none" normalizeH="0" baseline="0" dirty="0" smtClean="0">
                <a:ln>
                  <a:noFill/>
                </a:ln>
                <a:solidFill>
                  <a:schemeClr val="tx1"/>
                </a:solidFill>
                <a:effectLst/>
                <a:latin typeface="Calibri" panose="020F0502020204030204" pitchFamily="34" charset="0"/>
                <a:ea typeface="Times New Roman" panose="02020603050405020304" pitchFamily="18" charset="0"/>
                <a:cs typeface="Arial" panose="020B0604020202020204" pitchFamily="34" charset="0"/>
              </a:rPr>
              <a:t>0.9*665 = 598.5k</a:t>
            </a:r>
            <a:endParaRPr kumimoji="0" lang="en-US" altLang="ar-IQ" sz="2000" b="0" i="0" u="none" strike="noStrike" cap="none" normalizeH="0" baseline="0" dirty="0" smtClean="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n-US" altLang="ar-IQ" sz="2000" b="0" i="0" u="none" strike="noStrike" cap="none" normalizeH="0" baseline="0" dirty="0" smtClean="0">
                <a:ln>
                  <a:noFill/>
                </a:ln>
                <a:solidFill>
                  <a:schemeClr val="tx1"/>
                </a:solidFill>
                <a:effectLst/>
                <a:latin typeface="Calibri" panose="020F0502020204030204" pitchFamily="34" charset="0"/>
                <a:ea typeface="Times New Roman" panose="02020603050405020304" pitchFamily="18" charset="0"/>
                <a:cs typeface="Arial" panose="020B0604020202020204" pitchFamily="34" charset="0"/>
              </a:rPr>
              <a:t>Tensile rupture strength</a:t>
            </a:r>
            <a:endParaRPr kumimoji="0" lang="en-US" altLang="ar-IQ" sz="2000" b="0" i="0" u="none" strike="noStrike" cap="none" normalizeH="0" baseline="0" dirty="0" smtClean="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ar-IQ" sz="2000" b="0" i="0" u="none" strike="noStrike" cap="none" normalizeH="0" baseline="0" dirty="0" smtClean="0">
                <a:ln>
                  <a:noFill/>
                </a:ln>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a:t>A</a:t>
            </a:r>
            <a:r>
              <a:rPr kumimoji="0" lang="en-US" altLang="ar-IQ" sz="2000" b="0" i="0" u="none" strike="noStrike" cap="none" normalizeH="0" baseline="-30000" dirty="0" smtClean="0">
                <a:ln>
                  <a:noFill/>
                </a:ln>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a:t>n</a:t>
            </a:r>
            <a:r>
              <a:rPr kumimoji="0" lang="en-US" altLang="ar-IQ" sz="2000" b="0" i="0" u="none" strike="noStrike" cap="none" normalizeH="0" baseline="0" dirty="0" smtClean="0">
                <a:ln>
                  <a:noFill/>
                </a:ln>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a:t> = 13.3 </a:t>
            </a:r>
            <a:r>
              <a:rPr kumimoji="0" lang="en-US" altLang="ar-IQ" sz="2000" b="0" i="0" u="none" strike="noStrike" cap="none" normalizeH="0" baseline="0" dirty="0" smtClean="0">
                <a:ln>
                  <a:noFill/>
                </a:ln>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rPr>
              <a:t>–</a:t>
            </a:r>
            <a:r>
              <a:rPr kumimoji="0" lang="en-US" altLang="ar-IQ" sz="2000" b="0" i="0" u="none" strike="noStrike" cap="none" normalizeH="0" baseline="0" dirty="0" smtClean="0">
                <a:ln>
                  <a:noFill/>
                </a:ln>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a:t> 4*</a:t>
            </a:r>
            <a:r>
              <a:rPr kumimoji="0" lang="en-US" altLang="ar-IQ" sz="2000" b="0" i="1" u="none" strike="noStrike" cap="none" normalizeH="0" baseline="0" dirty="0" smtClean="0">
                <a:ln>
                  <a:noFill/>
                </a:ln>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a:t> </a:t>
            </a:r>
            <a:r>
              <a:rPr kumimoji="0" lang="en-US" altLang="ar-IQ" sz="2000" b="0" i="0" u="none" strike="noStrike" cap="none" normalizeH="0" baseline="0" dirty="0" smtClean="0">
                <a:ln>
                  <a:noFill/>
                </a:ln>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a:t>(1316+</a:t>
            </a:r>
            <a:r>
              <a:rPr kumimoji="0" lang="en-US" altLang="ar-IQ" sz="2000" b="0" i="1" u="none" strike="noStrike" cap="none" normalizeH="0" baseline="0" dirty="0" smtClean="0">
                <a:ln>
                  <a:noFill/>
                </a:ln>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a:t>116)*0.062=11.13</a:t>
            </a:r>
            <a:r>
              <a:rPr kumimoji="0" lang="en-US" altLang="ar-IQ" sz="2000" b="0" i="0" u="none" strike="noStrike" cap="none" normalizeH="0" baseline="0" dirty="0" smtClean="0">
                <a:ln>
                  <a:noFill/>
                </a:ln>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a:t> in</a:t>
            </a:r>
            <a:r>
              <a:rPr kumimoji="0" lang="en-US" altLang="ar-IQ" sz="2000" b="0" i="0" u="none" strike="noStrike" cap="none" normalizeH="0" baseline="30000" dirty="0" smtClean="0">
                <a:ln>
                  <a:noFill/>
                </a:ln>
                <a:solidFill>
                  <a:schemeClr val="tx1"/>
                </a:solidFill>
                <a:effectLst/>
                <a:latin typeface="Cambria Math" panose="02040503050406030204" pitchFamily="18" charset="0"/>
                <a:ea typeface="Times New Roman" panose="02020603050405020304" pitchFamily="18" charset="0"/>
                <a:cs typeface="Times New Roman" panose="02020603050405020304" pitchFamily="18" charset="0"/>
              </a:rPr>
              <a:t>2</a:t>
            </a:r>
            <a:endParaRPr kumimoji="0" lang="en-US" altLang="ar-IQ" sz="2000" b="0" i="0" u="none" strike="noStrike" cap="none" normalizeH="0" baseline="0" dirty="0" smtClean="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ar-IQ" sz="2000" b="0" i="0" u="none" strike="noStrike" cap="none" normalizeH="0" baseline="0" dirty="0" smtClean="0">
              <a:ln>
                <a:noFill/>
              </a:ln>
              <a:solidFill>
                <a:schemeClr val="tx1"/>
              </a:solidFill>
              <a:effectLst/>
            </a:endParaRPr>
          </a:p>
        </p:txBody>
      </p:sp>
      <p:sp>
        <p:nvSpPr>
          <p:cNvPr id="6" name="Rectangle 5"/>
          <p:cNvSpPr>
            <a:spLocks noChangeArrowheads="1"/>
          </p:cNvSpPr>
          <p:nvPr/>
        </p:nvSpPr>
        <p:spPr bwMode="auto">
          <a:xfrm>
            <a:off x="2000249" y="3408009"/>
            <a:ext cx="10605247" cy="37856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ar-IQ" sz="2000" b="0" i="0" u="none" strike="noStrike" cap="none" normalizeH="0" baseline="0" dirty="0" smtClean="0">
                <a:ln>
                  <a:noFill/>
                </a:ln>
                <a:solidFill>
                  <a:schemeClr val="tx1"/>
                </a:solidFill>
                <a:effectLst/>
                <a:latin typeface="Calibri" panose="020F0502020204030204" pitchFamily="34" charset="0"/>
                <a:ea typeface="Times New Roman" panose="02020603050405020304" pitchFamily="18" charset="0"/>
                <a:cs typeface="Arial" panose="020B0604020202020204" pitchFamily="34" charset="0"/>
              </a:rPr>
              <a:t>L = 4 + 4 = 8in</a:t>
            </a:r>
            <a:endParaRPr kumimoji="0" lang="en-US" altLang="ar-IQ" sz="2000" b="0" i="0" u="none" strike="noStrike" cap="none" normalizeH="0" baseline="0" dirty="0" smtClean="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ar-IQ" sz="2000" b="0" i="0" u="none" strike="noStrike" cap="none" normalizeH="0" baseline="0" dirty="0" smtClean="0">
                <a:ln>
                  <a:noFill/>
                </a:ln>
                <a:solidFill>
                  <a:schemeClr val="tx1"/>
                </a:solidFill>
                <a:effectLst/>
                <a:latin typeface="Calibri" panose="020F0502020204030204" pitchFamily="34" charset="0"/>
                <a:ea typeface="Times New Roman" panose="02020603050405020304" pitchFamily="18" charset="0"/>
                <a:cs typeface="Arial" panose="020B0604020202020204" pitchFamily="34" charset="0"/>
              </a:rPr>
              <a:t>U = 1-    /L</a:t>
            </a:r>
            <a:endParaRPr kumimoji="0" lang="en-US" altLang="ar-IQ" sz="2000" b="0" i="0" u="none" strike="noStrike" cap="none" normalizeH="0" baseline="0" dirty="0" smtClean="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ar-IQ" sz="2000" b="0" i="0" u="none" strike="noStrike" cap="none" normalizeH="0" baseline="0" dirty="0" smtClean="0">
                <a:ln>
                  <a:noFill/>
                </a:ln>
                <a:solidFill>
                  <a:schemeClr val="tx1"/>
                </a:solidFill>
                <a:effectLst/>
                <a:latin typeface="Calibri" panose="020F0502020204030204" pitchFamily="34" charset="0"/>
                <a:ea typeface="Times New Roman" panose="02020603050405020304" pitchFamily="18" charset="0"/>
                <a:cs typeface="Arial" panose="020B0604020202020204" pitchFamily="34" charset="0"/>
              </a:rPr>
              <a:t>    = 1-0.907/8 = 0.8866</a:t>
            </a:r>
            <a:endParaRPr kumimoji="0" lang="en-US" altLang="ar-IQ" sz="2000" b="0" i="0" u="none" strike="noStrike" cap="none" normalizeH="0" baseline="0" dirty="0" smtClean="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ar-IQ" sz="2000" b="0" i="0" u="none" strike="noStrike" cap="none" normalizeH="0" baseline="0" dirty="0" smtClean="0">
                <a:ln>
                  <a:noFill/>
                </a:ln>
                <a:solidFill>
                  <a:schemeClr val="tx1"/>
                </a:solidFill>
                <a:effectLst/>
                <a:latin typeface="Calibri" panose="020F0502020204030204" pitchFamily="34" charset="0"/>
                <a:ea typeface="Times New Roman" panose="02020603050405020304" pitchFamily="18" charset="0"/>
                <a:cs typeface="Arial" panose="020B0604020202020204" pitchFamily="34" charset="0"/>
              </a:rPr>
              <a:t>b</a:t>
            </a:r>
            <a:r>
              <a:rPr kumimoji="0" lang="en-US" altLang="ar-IQ" sz="2000" b="0" i="0" u="none" strike="noStrike" cap="none" normalizeH="0" baseline="-30000" dirty="0" smtClean="0">
                <a:ln>
                  <a:noFill/>
                </a:ln>
                <a:solidFill>
                  <a:schemeClr val="tx1"/>
                </a:solidFill>
                <a:effectLst/>
                <a:latin typeface="Calibri" panose="020F0502020204030204" pitchFamily="34" charset="0"/>
                <a:ea typeface="Times New Roman" panose="02020603050405020304" pitchFamily="18" charset="0"/>
                <a:cs typeface="Arial" panose="020B0604020202020204" pitchFamily="34" charset="0"/>
              </a:rPr>
              <a:t>f </a:t>
            </a:r>
            <a:r>
              <a:rPr kumimoji="0" lang="en-US" altLang="ar-IQ" sz="2000" b="0" i="0" u="none" strike="noStrike" cap="none" normalizeH="0" baseline="0" dirty="0" smtClean="0">
                <a:ln>
                  <a:noFill/>
                </a:ln>
                <a:solidFill>
                  <a:schemeClr val="tx1"/>
                </a:solidFill>
                <a:effectLst/>
                <a:latin typeface="Calibri" panose="020F0502020204030204" pitchFamily="34" charset="0"/>
                <a:ea typeface="Times New Roman" panose="02020603050405020304" pitchFamily="18" charset="0"/>
                <a:cs typeface="Arial" panose="020B0604020202020204" pitchFamily="34" charset="0"/>
              </a:rPr>
              <a:t>= 8.02in &gt; (2/3)d =(2/3)10.1 = 6.7333in</a:t>
            </a:r>
            <a:endParaRPr kumimoji="0" lang="en-US" altLang="ar-IQ" sz="2000" b="0" i="0" u="none" strike="noStrike" cap="none" normalizeH="0" baseline="0" dirty="0" smtClean="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ar-IQ" sz="2000" b="0" i="0" u="none" strike="noStrike" cap="none" normalizeH="0" baseline="0" dirty="0" smtClean="0">
                <a:ln>
                  <a:noFill/>
                </a:ln>
                <a:solidFill>
                  <a:schemeClr val="tx1"/>
                </a:solidFill>
                <a:effectLst/>
                <a:latin typeface="Calibri" panose="020F0502020204030204" pitchFamily="34" charset="0"/>
                <a:ea typeface="Times New Roman" panose="02020603050405020304" pitchFamily="18" charset="0"/>
                <a:cs typeface="Arial" panose="020B0604020202020204" pitchFamily="34" charset="0"/>
              </a:rPr>
              <a:t>U = 0.9 from table (D3-1 case 7) ….. control</a:t>
            </a:r>
            <a:endParaRPr kumimoji="0" lang="en-US" altLang="ar-IQ" sz="2000" b="0" i="0" u="none" strike="noStrike" cap="none" normalizeH="0" baseline="0" dirty="0" smtClean="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ar-IQ" sz="2000" b="0" i="0" u="none" strike="noStrike" cap="none" normalizeH="0" baseline="0" dirty="0" smtClean="0">
                <a:ln>
                  <a:noFill/>
                </a:ln>
                <a:solidFill>
                  <a:schemeClr val="tx1"/>
                </a:solidFill>
                <a:effectLst/>
                <a:latin typeface="Calibri" panose="020F0502020204030204" pitchFamily="34" charset="0"/>
                <a:ea typeface="Times New Roman" panose="02020603050405020304" pitchFamily="18" charset="0"/>
                <a:cs typeface="Arial" panose="020B0604020202020204" pitchFamily="34" charset="0"/>
              </a:rPr>
              <a:t>A</a:t>
            </a:r>
            <a:r>
              <a:rPr kumimoji="0" lang="en-US" altLang="ar-IQ" sz="2000" b="0" i="0" u="none" strike="noStrike" cap="none" normalizeH="0" baseline="-30000" dirty="0" smtClean="0">
                <a:ln>
                  <a:noFill/>
                </a:ln>
                <a:solidFill>
                  <a:schemeClr val="tx1"/>
                </a:solidFill>
                <a:effectLst/>
                <a:latin typeface="Calibri" panose="020F0502020204030204" pitchFamily="34" charset="0"/>
                <a:ea typeface="Times New Roman" panose="02020603050405020304" pitchFamily="18" charset="0"/>
                <a:cs typeface="Arial" panose="020B0604020202020204" pitchFamily="34" charset="0"/>
              </a:rPr>
              <a:t>e</a:t>
            </a:r>
            <a:r>
              <a:rPr kumimoji="0" lang="en-US" altLang="ar-IQ" sz="2000" b="0" i="0" u="none" strike="noStrike" cap="none" normalizeH="0" baseline="0" dirty="0" smtClean="0">
                <a:ln>
                  <a:noFill/>
                </a:ln>
                <a:solidFill>
                  <a:schemeClr val="tx1"/>
                </a:solidFill>
                <a:effectLst/>
                <a:latin typeface="Calibri" panose="020F0502020204030204" pitchFamily="34" charset="0"/>
                <a:ea typeface="Times New Roman" panose="02020603050405020304" pitchFamily="18" charset="0"/>
                <a:cs typeface="Arial" panose="020B0604020202020204" pitchFamily="34" charset="0"/>
              </a:rPr>
              <a:t>=</a:t>
            </a:r>
            <a:r>
              <a:rPr kumimoji="0" lang="en-US" altLang="ar-IQ" sz="2000" b="0" i="0" u="none" strike="noStrike" cap="none" normalizeH="0" baseline="0" dirty="0" err="1" smtClean="0">
                <a:ln>
                  <a:noFill/>
                </a:ln>
                <a:solidFill>
                  <a:schemeClr val="tx1"/>
                </a:solidFill>
                <a:effectLst/>
                <a:latin typeface="Calibri" panose="020F0502020204030204" pitchFamily="34" charset="0"/>
                <a:ea typeface="Times New Roman" panose="02020603050405020304" pitchFamily="18" charset="0"/>
                <a:cs typeface="Arial" panose="020B0604020202020204" pitchFamily="34" charset="0"/>
              </a:rPr>
              <a:t>UA</a:t>
            </a:r>
            <a:r>
              <a:rPr kumimoji="0" lang="en-US" altLang="ar-IQ" sz="2000" b="0" i="0" u="none" strike="noStrike" cap="none" normalizeH="0" baseline="-30000" dirty="0" err="1" smtClean="0">
                <a:ln>
                  <a:noFill/>
                </a:ln>
                <a:solidFill>
                  <a:schemeClr val="tx1"/>
                </a:solidFill>
                <a:effectLst/>
                <a:latin typeface="Calibri" panose="020F0502020204030204" pitchFamily="34" charset="0"/>
                <a:ea typeface="Times New Roman" panose="02020603050405020304" pitchFamily="18" charset="0"/>
                <a:cs typeface="Arial" panose="020B0604020202020204" pitchFamily="34" charset="0"/>
              </a:rPr>
              <a:t>n</a:t>
            </a:r>
            <a:endParaRPr kumimoji="0" lang="en-US" altLang="ar-IQ" sz="2000" b="0" i="0" u="none" strike="noStrike" cap="none" normalizeH="0" baseline="0" dirty="0" smtClean="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ar-IQ" sz="2000" b="0" i="0" u="none" strike="noStrike" cap="none" normalizeH="0" baseline="0" dirty="0" smtClean="0">
                <a:ln>
                  <a:noFill/>
                </a:ln>
                <a:solidFill>
                  <a:schemeClr val="tx1"/>
                </a:solidFill>
                <a:effectLst/>
                <a:latin typeface="Calibri" panose="020F0502020204030204" pitchFamily="34" charset="0"/>
                <a:ea typeface="Times New Roman" panose="02020603050405020304" pitchFamily="18" charset="0"/>
                <a:cs typeface="Arial" panose="020B0604020202020204" pitchFamily="34" charset="0"/>
              </a:rPr>
              <a:t>    = 0.9 * 11.13 = 10.017in</a:t>
            </a:r>
            <a:r>
              <a:rPr kumimoji="0" lang="en-US" altLang="ar-IQ" sz="2000" b="0" i="0" u="none" strike="noStrike" cap="none" normalizeH="0" baseline="30000" dirty="0" smtClean="0">
                <a:ln>
                  <a:noFill/>
                </a:ln>
                <a:solidFill>
                  <a:schemeClr val="tx1"/>
                </a:solidFill>
                <a:effectLst/>
                <a:latin typeface="Calibri" panose="020F0502020204030204" pitchFamily="34" charset="0"/>
                <a:ea typeface="Times New Roman" panose="02020603050405020304" pitchFamily="18" charset="0"/>
                <a:cs typeface="Arial" panose="020B0604020202020204" pitchFamily="34" charset="0"/>
              </a:rPr>
              <a:t>2</a:t>
            </a:r>
            <a:endParaRPr kumimoji="0" lang="en-US" altLang="ar-IQ" sz="2000" b="0" i="0" u="none" strike="noStrike" cap="none" normalizeH="0" baseline="0" dirty="0" smtClean="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ar-IQ" sz="2000" b="0" i="0" u="none" strike="noStrike" cap="none" normalizeH="0" baseline="0" dirty="0" err="1" smtClean="0">
                <a:ln>
                  <a:noFill/>
                </a:ln>
                <a:solidFill>
                  <a:schemeClr val="tx1"/>
                </a:solidFill>
                <a:effectLst/>
                <a:latin typeface="Calibri" panose="020F0502020204030204" pitchFamily="34" charset="0"/>
                <a:ea typeface="Times New Roman" panose="02020603050405020304" pitchFamily="18" charset="0"/>
                <a:cs typeface="Arial" panose="020B0604020202020204" pitchFamily="34" charset="0"/>
              </a:rPr>
              <a:t>P</a:t>
            </a:r>
            <a:r>
              <a:rPr kumimoji="0" lang="en-US" altLang="ar-IQ" sz="2000" b="0" i="0" u="none" strike="noStrike" cap="none" normalizeH="0" baseline="-30000" dirty="0" err="1" smtClean="0">
                <a:ln>
                  <a:noFill/>
                </a:ln>
                <a:solidFill>
                  <a:schemeClr val="tx1"/>
                </a:solidFill>
                <a:effectLst/>
                <a:latin typeface="Calibri" panose="020F0502020204030204" pitchFamily="34" charset="0"/>
                <a:ea typeface="Times New Roman" panose="02020603050405020304" pitchFamily="18" charset="0"/>
                <a:cs typeface="Arial" panose="020B0604020202020204" pitchFamily="34" charset="0"/>
              </a:rPr>
              <a:t>n</a:t>
            </a:r>
            <a:r>
              <a:rPr kumimoji="0" lang="en-US" altLang="ar-IQ" sz="2000" b="0" i="0" u="none" strike="noStrike" cap="none" normalizeH="0" baseline="0" dirty="0" smtClean="0">
                <a:ln>
                  <a:noFill/>
                </a:ln>
                <a:solidFill>
                  <a:schemeClr val="tx1"/>
                </a:solidFill>
                <a:effectLst/>
                <a:latin typeface="Calibri" panose="020F0502020204030204" pitchFamily="34" charset="0"/>
                <a:ea typeface="Times New Roman" panose="02020603050405020304" pitchFamily="18" charset="0"/>
                <a:cs typeface="Arial" panose="020B0604020202020204" pitchFamily="34" charset="0"/>
              </a:rPr>
              <a:t> = F</a:t>
            </a:r>
            <a:r>
              <a:rPr kumimoji="0" lang="en-US" altLang="ar-IQ" sz="2000" b="0" i="0" u="none" strike="noStrike" cap="none" normalizeH="0" baseline="-30000" dirty="0" smtClean="0">
                <a:ln>
                  <a:noFill/>
                </a:ln>
                <a:solidFill>
                  <a:schemeClr val="tx1"/>
                </a:solidFill>
                <a:effectLst/>
                <a:latin typeface="Calibri" panose="020F0502020204030204" pitchFamily="34" charset="0"/>
                <a:ea typeface="Times New Roman" panose="02020603050405020304" pitchFamily="18" charset="0"/>
                <a:cs typeface="Arial" panose="020B0604020202020204" pitchFamily="34" charset="0"/>
              </a:rPr>
              <a:t>u</a:t>
            </a:r>
            <a:r>
              <a:rPr kumimoji="0" lang="en-US" altLang="ar-IQ" sz="2000" b="0" i="0" u="none" strike="noStrike" cap="none" normalizeH="0" baseline="0" dirty="0" smtClean="0">
                <a:ln>
                  <a:noFill/>
                </a:ln>
                <a:solidFill>
                  <a:schemeClr val="tx1"/>
                </a:solidFill>
                <a:effectLst/>
                <a:latin typeface="Calibri" panose="020F0502020204030204" pitchFamily="34" charset="0"/>
                <a:ea typeface="Times New Roman" panose="02020603050405020304" pitchFamily="18" charset="0"/>
                <a:cs typeface="Arial" panose="020B0604020202020204" pitchFamily="34" charset="0"/>
              </a:rPr>
              <a:t> A</a:t>
            </a:r>
            <a:r>
              <a:rPr kumimoji="0" lang="en-US" altLang="ar-IQ" sz="2000" b="0" i="0" u="none" strike="noStrike" cap="none" normalizeH="0" baseline="-30000" dirty="0" smtClean="0">
                <a:ln>
                  <a:noFill/>
                </a:ln>
                <a:solidFill>
                  <a:schemeClr val="tx1"/>
                </a:solidFill>
                <a:effectLst/>
                <a:latin typeface="Calibri" panose="020F0502020204030204" pitchFamily="34" charset="0"/>
                <a:ea typeface="Times New Roman" panose="02020603050405020304" pitchFamily="18" charset="0"/>
                <a:cs typeface="Arial" panose="020B0604020202020204" pitchFamily="34" charset="0"/>
              </a:rPr>
              <a:t>e</a:t>
            </a:r>
            <a:endParaRPr kumimoji="0" lang="en-US" altLang="ar-IQ" sz="2000" b="0" i="0" u="none" strike="noStrike" cap="none" normalizeH="0" baseline="0" dirty="0" smtClean="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ar-IQ" sz="2000" b="0" i="0" u="none" strike="noStrike" cap="none" normalizeH="0" baseline="0" dirty="0" smtClean="0">
                <a:ln>
                  <a:noFill/>
                </a:ln>
                <a:solidFill>
                  <a:schemeClr val="tx1"/>
                </a:solidFill>
                <a:effectLst/>
                <a:latin typeface="Calibri" panose="020F0502020204030204" pitchFamily="34" charset="0"/>
                <a:ea typeface="Times New Roman" panose="02020603050405020304" pitchFamily="18" charset="0"/>
                <a:cs typeface="Arial" panose="020B0604020202020204" pitchFamily="34" charset="0"/>
              </a:rPr>
              <a:t>    = 65 * 10.017 = 651.105k</a:t>
            </a:r>
            <a:endParaRPr kumimoji="0" lang="en-US" altLang="ar-IQ" sz="2000" b="0" i="0" u="none" strike="noStrike" cap="none" normalizeH="0" baseline="0" dirty="0" smtClean="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ar-IQ" sz="2000" b="0" i="0" u="none" strike="noStrike" cap="none" normalizeH="0" baseline="0" dirty="0" err="1" smtClean="0">
                <a:ln>
                  <a:noFill/>
                </a:ln>
                <a:solidFill>
                  <a:schemeClr val="tx1"/>
                </a:solidFill>
                <a:effectLst/>
                <a:latin typeface="AMGDT" panose="02000400000000000000" pitchFamily="2" charset="0"/>
                <a:ea typeface="Calibri" panose="020F0502020204030204" pitchFamily="34" charset="0"/>
                <a:cs typeface="Times New Roman" panose="02020603050405020304" pitchFamily="18" charset="0"/>
              </a:rPr>
              <a:t>n</a:t>
            </a:r>
            <a:r>
              <a:rPr kumimoji="0" lang="en-US" altLang="ar-IQ" sz="2000" b="0" i="0" u="none" strike="noStrike" cap="none" normalizeH="0" baseline="-30000" dirty="0" err="1"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t</a:t>
            </a:r>
            <a:r>
              <a:rPr kumimoji="0" lang="en-US" altLang="ar-IQ" sz="2000" b="0" i="0" u="none" strike="noStrike" cap="none" normalizeH="0" baseline="0" dirty="0" err="1"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P</a:t>
            </a:r>
            <a:r>
              <a:rPr kumimoji="0" lang="en-US" altLang="ar-IQ" sz="2000" b="0" i="0" u="none" strike="noStrike" cap="none" normalizeH="0" baseline="-30000" dirty="0" err="1"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n</a:t>
            </a:r>
            <a:r>
              <a:rPr kumimoji="0" lang="en-US" altLang="ar-IQ" sz="2000" b="0" i="0" u="none" strike="noStrike" cap="none" normalizeH="0" baseline="0" dirty="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 = </a:t>
            </a:r>
            <a:r>
              <a:rPr kumimoji="0" lang="en-US" altLang="ar-IQ" sz="2000" b="0" i="0" u="none" strike="noStrike" cap="none" normalizeH="0" baseline="0" dirty="0" err="1" smtClean="0">
                <a:ln>
                  <a:noFill/>
                </a:ln>
                <a:solidFill>
                  <a:schemeClr val="tx1"/>
                </a:solidFill>
                <a:effectLst/>
                <a:latin typeface="AMGDT" panose="02000400000000000000" pitchFamily="2" charset="0"/>
                <a:ea typeface="Calibri" panose="020F0502020204030204" pitchFamily="34" charset="0"/>
                <a:cs typeface="Times New Roman" panose="02020603050405020304" pitchFamily="18" charset="0"/>
              </a:rPr>
              <a:t>n</a:t>
            </a:r>
            <a:r>
              <a:rPr kumimoji="0" lang="en-US" altLang="ar-IQ" sz="2000" b="0" i="0" u="none" strike="noStrike" cap="none" normalizeH="0" baseline="-30000" dirty="0" err="1"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t</a:t>
            </a:r>
            <a:r>
              <a:rPr kumimoji="0" lang="en-US" altLang="ar-IQ" sz="2000" b="0" i="0" u="none" strike="noStrike" cap="none" normalizeH="0" baseline="0" dirty="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 * F</a:t>
            </a:r>
            <a:r>
              <a:rPr kumimoji="0" lang="en-US" altLang="ar-IQ" sz="2000" b="0" i="0" u="none" strike="noStrike" cap="none" normalizeH="0" baseline="-30000" dirty="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u</a:t>
            </a:r>
            <a:r>
              <a:rPr kumimoji="0" lang="en-US" altLang="ar-IQ" sz="2000" b="0" i="0" u="none" strike="noStrike" cap="none" normalizeH="0" baseline="0" dirty="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 * A</a:t>
            </a:r>
            <a:r>
              <a:rPr kumimoji="0" lang="en-US" altLang="ar-IQ" sz="2000" b="0" i="0" u="none" strike="noStrike" cap="none" normalizeH="0" baseline="-30000" dirty="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e</a:t>
            </a:r>
            <a:endParaRPr kumimoji="0" lang="en-US" altLang="ar-IQ" sz="2000" b="0" i="0" u="none" strike="noStrike" cap="none" normalizeH="0" baseline="0" dirty="0" smtClean="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ar-IQ" sz="2000" b="0" i="0" u="none" strike="noStrike" cap="none" normalizeH="0" baseline="0" dirty="0" smtClean="0">
                <a:ln>
                  <a:noFill/>
                </a:ln>
                <a:solidFill>
                  <a:schemeClr val="tx1"/>
                </a:solidFill>
                <a:effectLst/>
                <a:latin typeface="Calibri" panose="020F0502020204030204" pitchFamily="34" charset="0"/>
                <a:ea typeface="Times New Roman" panose="02020603050405020304" pitchFamily="18" charset="0"/>
                <a:cs typeface="Arial" panose="020B0604020202020204" pitchFamily="34" charset="0"/>
              </a:rPr>
              <a:t>         = 0.75 * 651.105 = 488.3588k ….. (Control)</a:t>
            </a:r>
            <a:endParaRPr kumimoji="0" lang="en-US" altLang="ar-IQ" sz="2000" b="0" i="0" u="none" strike="noStrike" cap="none" normalizeH="0" baseline="0" dirty="0" smtClean="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ar-IQ" sz="2000" b="0" i="0" u="none" strike="noStrike" cap="none" normalizeH="0" baseline="0" dirty="0" smtClean="0">
              <a:ln>
                <a:noFill/>
              </a:ln>
              <a:solidFill>
                <a:schemeClr val="tx1"/>
              </a:solidFill>
              <a:effectLst/>
              <a:latin typeface="Arial" panose="020B0604020202020204" pitchFamily="34" charset="0"/>
            </a:endParaRPr>
          </a:p>
        </p:txBody>
      </p:sp>
      <p:sp>
        <p:nvSpPr>
          <p:cNvPr id="7" name="Explosion 1 6"/>
          <p:cNvSpPr/>
          <p:nvPr/>
        </p:nvSpPr>
        <p:spPr>
          <a:xfrm>
            <a:off x="6463553" y="1159729"/>
            <a:ext cx="5728447" cy="5621671"/>
          </a:xfrm>
          <a:prstGeom prst="irregularSeal1">
            <a:avLst/>
          </a:prstGeom>
        </p:spPr>
        <p:style>
          <a:lnRef idx="2">
            <a:schemeClr val="accent6"/>
          </a:lnRef>
          <a:fillRef idx="1">
            <a:schemeClr val="lt1"/>
          </a:fillRef>
          <a:effectRef idx="0">
            <a:schemeClr val="accent6"/>
          </a:effectRef>
          <a:fontRef idx="minor">
            <a:schemeClr val="dk1"/>
          </a:fontRef>
        </p:style>
        <p:txBody>
          <a:bodyPr rtlCol="1" anchor="ctr"/>
          <a:lstStyle/>
          <a:p>
            <a:pPr algn="ctr"/>
            <a:endParaRPr lang="ar-IQ"/>
          </a:p>
        </p:txBody>
      </p:sp>
      <p:sp>
        <p:nvSpPr>
          <p:cNvPr id="11" name="Rectangle 10"/>
          <p:cNvSpPr>
            <a:spLocks noChangeArrowheads="1"/>
          </p:cNvSpPr>
          <p:nvPr/>
        </p:nvSpPr>
        <p:spPr bwMode="auto">
          <a:xfrm>
            <a:off x="7632772" y="3201707"/>
            <a:ext cx="3960160" cy="132343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ar-IQ" sz="2000" b="0" i="0" u="none" strike="noStrike" cap="none" normalizeH="0" baseline="0" dirty="0" smtClean="0">
                <a:ln>
                  <a:noFill/>
                </a:ln>
                <a:solidFill>
                  <a:schemeClr val="tx1"/>
                </a:solidFill>
                <a:effectLst/>
                <a:latin typeface="Calibri" panose="020F0502020204030204" pitchFamily="34" charset="0"/>
                <a:ea typeface="Times New Roman" panose="02020603050405020304" pitchFamily="18" charset="0"/>
                <a:cs typeface="Arial" panose="020B0604020202020204" pitchFamily="34" charset="0"/>
              </a:rPr>
              <a:t>From table 1-8 (WT shapes Dimensions): for WT 5x22.5 (which is half of a W10x45)    = 0.907</a:t>
            </a:r>
            <a:endParaRPr kumimoji="0" lang="en-US" altLang="ar-IQ" sz="2000" b="0" i="0" u="none" strike="noStrike" cap="none" normalizeH="0" baseline="0" dirty="0" smtClean="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ar-IQ" sz="2000" b="0" i="0" u="none" strike="noStrike" cap="none" normalizeH="0" baseline="0" dirty="0" smtClean="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630669718"/>
      </p:ext>
    </p:extLst>
  </p:cSld>
  <p:clrMapOvr>
    <a:masterClrMapping/>
  </p:clrMapOvr>
</p:sld>
</file>

<file path=ppt/theme/theme1.xml><?xml version="1.0" encoding="utf-8"?>
<a:theme xmlns:a="http://schemas.openxmlformats.org/drawingml/2006/main" name="Wisp">
  <a:themeElements>
    <a:clrScheme name="Wisp">
      <a:dk1>
        <a:sysClr val="windowText" lastClr="000000"/>
      </a:dk1>
      <a:lt1>
        <a:sysClr val="window" lastClr="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Wisp">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isp">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24B1A44C-C006-48B2-A4D7-E5549B3D8CD4}"/>
    </a:ext>
  </a:extLst>
</a:theme>
</file>

<file path=docProps/app.xml><?xml version="1.0" encoding="utf-8"?>
<Properties xmlns="http://schemas.openxmlformats.org/officeDocument/2006/extended-properties" xmlns:vt="http://schemas.openxmlformats.org/officeDocument/2006/docPropsVTypes">
  <Template/>
  <TotalTime>37</TotalTime>
  <Words>831</Words>
  <Application>Microsoft Office PowerPoint</Application>
  <PresentationFormat>Widescreen</PresentationFormat>
  <Paragraphs>59</Paragraphs>
  <Slides>7</Slides>
  <Notes>0</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7</vt:i4>
      </vt:variant>
    </vt:vector>
  </HeadingPairs>
  <TitlesOfParts>
    <vt:vector size="16" baseType="lpstr">
      <vt:lpstr>AMGDT</vt:lpstr>
      <vt:lpstr>Arial</vt:lpstr>
      <vt:lpstr>Calibri</vt:lpstr>
      <vt:lpstr>Cambria Math</vt:lpstr>
      <vt:lpstr>Century Gothic</vt:lpstr>
      <vt:lpstr>Tahoma</vt:lpstr>
      <vt:lpstr>Times New Roman</vt:lpstr>
      <vt:lpstr>Wingdings 3</vt:lpstr>
      <vt:lpstr>Wisp</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SACC - ANAS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Haider Abbas</dc:creator>
  <cp:lastModifiedBy>Haider Abbas</cp:lastModifiedBy>
  <cp:revision>14</cp:revision>
  <dcterms:created xsi:type="dcterms:W3CDTF">2017-12-16T20:16:29Z</dcterms:created>
  <dcterms:modified xsi:type="dcterms:W3CDTF">2017-12-16T21:27:15Z</dcterms:modified>
</cp:coreProperties>
</file>